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5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0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5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8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5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4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7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1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1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1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7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Nocne niebo przy jeziorze Tekapo w Nowej Zelandii">
            <a:extLst>
              <a:ext uri="{FF2B5EF4-FFF2-40B4-BE49-F238E27FC236}">
                <a16:creationId xmlns:a16="http://schemas.microsoft.com/office/drawing/2014/main" id="{0A67701F-2046-4CA3-9042-65662079F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7" r="717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91F2AA3-8E06-4A54-9F31-2B71E969C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pl-PL" sz="4800" dirty="0"/>
              <a:t>Upadek Muru Berlińskiego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91F799-F326-4BBF-8C05-63CF4C12A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700" dirty="0"/>
              <a:t>Amelia Krzyżanowska</a:t>
            </a:r>
          </a:p>
          <a:p>
            <a:pPr>
              <a:lnSpc>
                <a:spcPct val="100000"/>
              </a:lnSpc>
            </a:pPr>
            <a:r>
              <a:rPr lang="pl-PL" sz="1700" dirty="0"/>
              <a:t>Amelia </a:t>
            </a:r>
            <a:r>
              <a:rPr lang="pl-PL" sz="1700" dirty="0" err="1"/>
              <a:t>Rahn</a:t>
            </a:r>
            <a:endParaRPr lang="pl-PL" sz="1700" dirty="0"/>
          </a:p>
          <a:p>
            <a:pPr>
              <a:lnSpc>
                <a:spcPct val="100000"/>
              </a:lnSpc>
            </a:pPr>
            <a:r>
              <a:rPr lang="pl-PL" sz="1700" dirty="0"/>
              <a:t>Maja Lewandowska</a:t>
            </a:r>
          </a:p>
        </p:txBody>
      </p:sp>
    </p:spTree>
    <p:extLst>
      <p:ext uri="{BB962C8B-B14F-4D97-AF65-F5344CB8AC3E}">
        <p14:creationId xmlns:p14="http://schemas.microsoft.com/office/powerpoint/2010/main" val="797645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3C45E2-AA95-4B70-BA56-686B1510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FCA9C-3BA4-45B7-8AB7-440917446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Czym był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Ochrona muru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Podział kraju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Upadek muru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Ofiary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Upamiętnienie muru</a:t>
            </a:r>
          </a:p>
        </p:txBody>
      </p:sp>
    </p:spTree>
    <p:extLst>
      <p:ext uri="{BB962C8B-B14F-4D97-AF65-F5344CB8AC3E}">
        <p14:creationId xmlns:p14="http://schemas.microsoft.com/office/powerpoint/2010/main" val="399732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torycy: pod murem berlińskim zginęło co najmniej 140 osób | dzieje.pl -  Historia Polski">
            <a:extLst>
              <a:ext uri="{FF2B5EF4-FFF2-40B4-BE49-F238E27FC236}">
                <a16:creationId xmlns:a16="http://schemas.microsoft.com/office/drawing/2014/main" id="{B8BE595F-DBCA-4903-9A64-1006D0DBD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15693"/>
          <a:stretch/>
        </p:blipFill>
        <p:spPr bwMode="auto">
          <a:xfrm>
            <a:off x="4811150" y="10"/>
            <a:ext cx="73808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9BC7D55-B994-4FFA-AF80-D526A834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1. Czym był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8CA4FF-A6AD-4A64-8D7C-5ABB3BED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r>
              <a:rPr lang="pl-PL" sz="1700" dirty="0"/>
              <a:t>Był to mur dzielący Berlin na dwa sektory- Berlin Wschodni i Berlin Zachodni. </a:t>
            </a:r>
          </a:p>
          <a:p>
            <a:r>
              <a:rPr lang="pl-PL" sz="1700" dirty="0"/>
              <a:t>Miał on długość ok. 156km,  a składał się z betonu, okopów zapór i min.</a:t>
            </a:r>
          </a:p>
          <a:p>
            <a:r>
              <a:rPr lang="pl-PL" sz="1700" dirty="0"/>
              <a:t>Powstał zaraz po zakończeniu II Wojny Światowej, w 1961 roku.</a:t>
            </a:r>
          </a:p>
          <a:p>
            <a:r>
              <a:rPr lang="pl-PL" sz="1700" dirty="0">
                <a:latin typeface="arial" panose="020B0604020202020204" pitchFamily="34" charset="0"/>
              </a:rPr>
              <a:t>M</a:t>
            </a:r>
            <a:r>
              <a:rPr lang="pl-PL" sz="1700" i="0" dirty="0">
                <a:effectLst/>
                <a:latin typeface="arial" panose="020B0604020202020204" pitchFamily="34" charset="0"/>
              </a:rPr>
              <a:t>ur powstał po to, aby chronić mieszkańców Berlina Wschodniego przed faszyzującym elementem zachodnim.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003081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0E5318E-E5DA-4C1F-8BF3-4BF9F1B35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" r="1393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2327D1D-4972-4654-B2F5-F4AAF45C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 dirty="0"/>
              <a:t>2. Ochrona muru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75E5B-5C69-4A43-839C-95A23B56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2" y="2718054"/>
            <a:ext cx="5295929" cy="3867658"/>
          </a:xfrm>
        </p:spPr>
        <p:txBody>
          <a:bodyPr anchor="t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pl-PL" sz="2300" dirty="0"/>
              <a:t>Wzdłuż muru berlińskiego, tak samo, jak i na wewnętrznej granicy pomiędzy RFN i NRD, ustawiono zapory przeciwczołgowe, rowy, zasieki, wieże strażnicze. Ten system zabezpieczeń był przez dziesięciolecia systematycznie rozbudowywany</a:t>
            </a:r>
          </a:p>
          <a:p>
            <a:pPr>
              <a:lnSpc>
                <a:spcPct val="100000"/>
              </a:lnSpc>
            </a:pPr>
            <a:r>
              <a:rPr lang="pl-PL" sz="2300" dirty="0"/>
              <a:t>W skład wyposażenia wchodziło 567 transporterów opancerzonych, 48 granatników, 48 dział przeciwpancernych, 114 miotaczy ognia, 156 pojazdów opancerzonych, częściowo ciężkie pojazdy saperskie i 2295 pojazdów mechanicznych. Dodatkowo 992 psy patrolowe..</a:t>
            </a:r>
          </a:p>
          <a:p>
            <a:pPr>
              <a:lnSpc>
                <a:spcPct val="100000"/>
              </a:lnSpc>
            </a:pPr>
            <a:r>
              <a:rPr lang="pl-PL" sz="2300" dirty="0"/>
              <a:t>W czasie normalnego dnia służby bezpośrednio przy granicy lub jej zapleczu znajdowało się około 2300 żołnierzy. W czasie tzw. wzmocnionej ochrony granicy, np. w czasie wydarzeń politycznych w 1989 r., czy na skutek złych warunków pogodowych, służbę pełniło około 2500 żołnierzy, których liczba mogła w każdej chwili być odpowiednio zwiększona</a:t>
            </a:r>
            <a:r>
              <a:rPr lang="pl-PL" sz="1500" dirty="0"/>
              <a:t>.</a:t>
            </a:r>
          </a:p>
          <a:p>
            <a:pPr>
              <a:lnSpc>
                <a:spcPct val="100000"/>
              </a:lnSpc>
            </a:pP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815745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7E119E1-F589-4B44-AE67-E6ADC724B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" r="495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0177C4-5C85-41E5-A6BE-6C5C3667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 dirty="0"/>
              <a:t>3. Podział kraju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44FE96-E150-4401-9EAB-F7652D301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505706" cy="3921958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2300" dirty="0"/>
              <a:t>Propaganda Niemieckiej Republiki Demokratycznej określała mur i całkowite zabezpieczenie granic od strony RFN, mianem „antyfaszystowskiego wału ochronnego”, który powinien chronić NRD przed „emigracją, infiltracją, szpiegostwem, sabotażem, przemytem, wyprzedawaniem i agresją z Zachodu”.</a:t>
            </a:r>
          </a:p>
          <a:p>
            <a:pPr>
              <a:lnSpc>
                <a:spcPct val="100000"/>
              </a:lnSpc>
            </a:pPr>
            <a:r>
              <a:rPr lang="pl-PL" sz="2300" dirty="0"/>
              <a:t>Na przestrzeni czasu od 13 sierpnia 1961 do 9 listopada 1989 zorganizowanych było 5075 udanych ucieczek do Berlina Zachodniego lub RFN, w tym 574 dezercje.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pl-PL" sz="1600" b="1" dirty="0"/>
              <a:t>Dezercja – opuszczenie jednostki wojskowej lub pozostanie poza nią.</a:t>
            </a:r>
          </a:p>
        </p:txBody>
      </p:sp>
    </p:spTree>
    <p:extLst>
      <p:ext uri="{BB962C8B-B14F-4D97-AF65-F5344CB8AC3E}">
        <p14:creationId xmlns:p14="http://schemas.microsoft.com/office/powerpoint/2010/main" val="6380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C919674-E01F-4E27-A1D0-2D0B7C461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18FB288-53A7-4A02-892D-D5768E0C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4. Upadek muru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EBB837-6D38-4AE0-8DF4-BA41377C1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833952" cy="320725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600" b="0" i="0" dirty="0">
                <a:effectLst/>
                <a:latin typeface="Arial" panose="020B0604020202020204" pitchFamily="34" charset="0"/>
              </a:rPr>
              <a:t>Mur Berliński padł w nocy z czwartku 9 listopada na piątek 10 listopada 1989</a:t>
            </a:r>
          </a:p>
          <a:p>
            <a:pPr>
              <a:lnSpc>
                <a:spcPct val="100000"/>
              </a:lnSpc>
            </a:pPr>
            <a:r>
              <a:rPr lang="pl-PL" sz="1600" b="0" i="0" dirty="0">
                <a:effectLst/>
                <a:latin typeface="Arial" panose="020B0604020202020204" pitchFamily="34" charset="0"/>
              </a:rPr>
              <a:t>Do otwarcia muru doprowadziły masowe demonstracje w okresie wschodnioeuropejskiej „</a:t>
            </a:r>
            <a:r>
              <a:rPr lang="pl-PL" sz="1600" dirty="0">
                <a:latin typeface="Arial" panose="020B0604020202020204" pitchFamily="34" charset="0"/>
              </a:rPr>
              <a:t>Jesieni Ludów</a:t>
            </a:r>
            <a:r>
              <a:rPr lang="pl-PL" sz="1600" b="0" i="0" dirty="0">
                <a:effectLst/>
                <a:latin typeface="Arial" panose="020B0604020202020204" pitchFamily="34" charset="0"/>
              </a:rPr>
              <a:t>” 1989 roku określanej w Niemczech nazwą </a:t>
            </a:r>
            <a:r>
              <a:rPr lang="pl-PL" sz="1600" b="0" i="1" dirty="0">
                <a:effectLst/>
                <a:latin typeface="Arial" panose="020B0604020202020204" pitchFamily="34" charset="0"/>
              </a:rPr>
              <a:t>Herbst der </a:t>
            </a:r>
            <a:r>
              <a:rPr lang="pl-PL" sz="1600" b="0" i="1" dirty="0" err="1">
                <a:effectLst/>
                <a:latin typeface="Arial" panose="020B0604020202020204" pitchFamily="34" charset="0"/>
              </a:rPr>
              <a:t>Völker</a:t>
            </a:r>
            <a:r>
              <a:rPr lang="pl-PL" sz="1600" b="0" i="0" dirty="0">
                <a:effectLst/>
                <a:latin typeface="Arial" panose="020B0604020202020204" pitchFamily="34" charset="0"/>
              </a:rPr>
              <a:t> lub </a:t>
            </a:r>
            <a:r>
              <a:rPr lang="pl-PL" sz="1600" i="1" dirty="0" err="1">
                <a:latin typeface="Arial" panose="020B0604020202020204" pitchFamily="34" charset="0"/>
              </a:rPr>
              <a:t>Wendezeit</a:t>
            </a:r>
            <a:r>
              <a:rPr lang="pl-PL" sz="1600" b="0" i="0" dirty="0">
                <a:effectLst/>
                <a:latin typeface="Arial" panose="020B0604020202020204" pitchFamily="34" charset="0"/>
              </a:rPr>
              <a:t> („czas przemian”)</a:t>
            </a:r>
          </a:p>
          <a:p>
            <a:pPr>
              <a:lnSpc>
                <a:spcPct val="100000"/>
              </a:lnSpc>
            </a:pPr>
            <a:r>
              <a:rPr lang="pl-PL" sz="1600" dirty="0">
                <a:latin typeface="Arial" panose="020B0604020202020204" pitchFamily="34" charset="0"/>
              </a:rPr>
              <a:t>Nastąpiła w tym czasie</a:t>
            </a:r>
            <a:r>
              <a:rPr lang="pl-PL" sz="1600" b="0" i="0" dirty="0">
                <a:effectLst/>
                <a:latin typeface="Arial" panose="020B0604020202020204" pitchFamily="34" charset="0"/>
              </a:rPr>
              <a:t> ucieczka sporej części ludności Niemieckiej Republiki Demokratycznej do RFN poprzez inne państwa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8417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D6624B9-1A6A-4469-B368-5410440A9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8" r="8689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501B484-F521-4539-96F3-CBD99A48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5.Ofiary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B73BCD-A5B4-4EAD-814A-CD2A4E61D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367331" cy="429742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400" dirty="0"/>
              <a:t>Liczba ofiar muru pozostaje sporna. Nie udało się jej dokładnie ustalić, gdyż wypadki śmiertelne na granicy NRD były utajniane przez odpowiedzialnych urzędników państwowych NRD.</a:t>
            </a:r>
          </a:p>
          <a:p>
            <a:pPr>
              <a:lnSpc>
                <a:spcPct val="100000"/>
              </a:lnSpc>
            </a:pPr>
            <a:r>
              <a:rPr lang="pl-PL" sz="1400" dirty="0"/>
              <a:t>Pierwszą ofiarą muru była Ida </a:t>
            </a:r>
            <a:r>
              <a:rPr lang="pl-PL" sz="1400" dirty="0" err="1"/>
              <a:t>Siekmann</a:t>
            </a:r>
            <a:r>
              <a:rPr lang="pl-PL" sz="1400" dirty="0"/>
              <a:t>, która zginęła 22 sierpnia 1961 roku, wyskakując przez okno przy </a:t>
            </a:r>
            <a:r>
              <a:rPr lang="pl-PL" sz="1400" dirty="0" err="1"/>
              <a:t>Bernauer</a:t>
            </a:r>
            <a:r>
              <a:rPr lang="pl-PL" sz="1400" dirty="0"/>
              <a:t> Straße.</a:t>
            </a:r>
          </a:p>
          <a:p>
            <a:pPr>
              <a:lnSpc>
                <a:spcPct val="100000"/>
              </a:lnSpc>
            </a:pPr>
            <a:r>
              <a:rPr lang="pl-PL" sz="1400" dirty="0"/>
              <a:t>Pierwsze śmiertelne strzały trafiły 24 sierpnia 1961 24-letniego Güntera </a:t>
            </a:r>
            <a:r>
              <a:rPr lang="pl-PL" sz="1400" dirty="0" err="1"/>
              <a:t>Litfina</a:t>
            </a:r>
            <a:r>
              <a:rPr lang="pl-PL" sz="1400" dirty="0"/>
              <a:t>, który został zastrzelony w pobliżu </a:t>
            </a:r>
            <a:r>
              <a:rPr lang="pl-PL" sz="1400" dirty="0" err="1"/>
              <a:t>Humboldthafen</a:t>
            </a:r>
            <a:r>
              <a:rPr lang="pl-PL" sz="1400" dirty="0"/>
              <a:t> przez policję kolejową podczas próby ucieczki. </a:t>
            </a:r>
          </a:p>
          <a:p>
            <a:pPr>
              <a:lnSpc>
                <a:spcPct val="100000"/>
              </a:lnSpc>
            </a:pPr>
            <a:r>
              <a:rPr lang="pl-PL" sz="1400" dirty="0"/>
              <a:t>W roku 1966 zabito dwoje dzieci w wieku 10 i 13 lat czterdziestoma strzałami.</a:t>
            </a:r>
          </a:p>
          <a:p>
            <a:pPr>
              <a:lnSpc>
                <a:spcPct val="100000"/>
              </a:lnSpc>
            </a:pPr>
            <a:r>
              <a:rPr lang="pl-PL" sz="1400" dirty="0"/>
              <a:t>Ostatni wypadek śmiertelny na granicy wewnątrzniemieckiej wydarzył się 8 marca 1989, gdy Winfried </a:t>
            </a:r>
            <a:r>
              <a:rPr lang="pl-PL" sz="1400" dirty="0" err="1"/>
              <a:t>Freudenberg</a:t>
            </a:r>
            <a:r>
              <a:rPr lang="pl-PL" sz="1400" dirty="0"/>
              <a:t> zginął przy próbie ucieczki wskutek defektu balonu.</a:t>
            </a:r>
          </a:p>
          <a:p>
            <a:pPr>
              <a:lnSpc>
                <a:spcPct val="100000"/>
              </a:lnSpc>
            </a:pPr>
            <a:r>
              <a:rPr lang="pl-PL" sz="1400" dirty="0"/>
              <a:t>Kilku żołnierzy Straży Granicznej zginęło podczas zajść przy murze.</a:t>
            </a:r>
          </a:p>
        </p:txBody>
      </p:sp>
    </p:spTree>
    <p:extLst>
      <p:ext uri="{BB962C8B-B14F-4D97-AF65-F5344CB8AC3E}">
        <p14:creationId xmlns:p14="http://schemas.microsoft.com/office/powerpoint/2010/main" val="4026753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AE8B0-AE98-4A02-9F46-69E23BE2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6.Upamiętnienie muru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F253A4-1DA7-48EA-A4B9-86EDB9134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880" y="1728216"/>
            <a:ext cx="5412119" cy="444398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pl-PL" sz="1700" dirty="0"/>
              <a:t>Dla upamiętnienia ofiar Muru Berlińskiego wzniesiono różne pomniki. Obok niewielkich krzyży i innych znaków pamięci o zastrzelonych uciekinierach, stanowiących często prywatne inicjatywy obywateli Berlina Zachodniego, istnieje szereg większych miejsc pamięci, jak np. Białe Krzyże na brzegu Sprewy w pobliżu Reichstagu</a:t>
            </a:r>
          </a:p>
          <a:p>
            <a:pPr>
              <a:lnSpc>
                <a:spcPct val="100000"/>
              </a:lnSpc>
            </a:pPr>
            <a:r>
              <a:rPr lang="pl-PL" sz="1700" dirty="0"/>
              <a:t>W 1962 r. otwarto pod kierownictwem historyka Rainera Hildebrandta </a:t>
            </a:r>
            <a:r>
              <a:rPr lang="pl-PL" sz="1700" dirty="0" err="1"/>
              <a:t>Mauermuseum</a:t>
            </a:r>
            <a:r>
              <a:rPr lang="pl-PL" sz="1700" dirty="0"/>
              <a:t>. Znajduje się ono obok dawnej granicy między częściami miasta.</a:t>
            </a:r>
          </a:p>
          <a:p>
            <a:pPr>
              <a:lnSpc>
                <a:spcPct val="100000"/>
              </a:lnSpc>
            </a:pPr>
            <a:r>
              <a:rPr lang="pl-PL" sz="1700" dirty="0"/>
              <a:t>Od końca lat 90. istnieje przy </a:t>
            </a:r>
            <a:r>
              <a:rPr lang="pl-PL" sz="1700" dirty="0" err="1"/>
              <a:t>Bernauer</a:t>
            </a:r>
            <a:r>
              <a:rPr lang="pl-PL" sz="1700" dirty="0"/>
              <a:t> Straße między dawnymi dzielnicami </a:t>
            </a:r>
            <a:r>
              <a:rPr lang="pl-PL" sz="1700" dirty="0" err="1"/>
              <a:t>Wedding</a:t>
            </a:r>
            <a:r>
              <a:rPr lang="pl-PL" sz="1700" dirty="0"/>
              <a:t> i Berlin-</a:t>
            </a:r>
            <a:r>
              <a:rPr lang="pl-PL" sz="1700" dirty="0" err="1"/>
              <a:t>Mitte</a:t>
            </a:r>
            <a:r>
              <a:rPr lang="pl-PL" sz="1700" dirty="0"/>
              <a:t> zespół poświęcony pamięci Muru Berlińskiego. Obejmuje on miejsce pamięci muru, centrum dokumentacji muru i Kaplicę Pojednania.</a:t>
            </a:r>
          </a:p>
          <a:p>
            <a:pPr>
              <a:lnSpc>
                <a:spcPct val="100000"/>
              </a:lnSpc>
            </a:pPr>
            <a:r>
              <a:rPr lang="pl-PL" sz="1700" dirty="0"/>
              <a:t>Ścieżka Pamięci Muru Berlińskiego (</a:t>
            </a:r>
            <a:r>
              <a:rPr lang="pl-PL" sz="1700" dirty="0" err="1"/>
              <a:t>Geschichtsmeile</a:t>
            </a:r>
            <a:r>
              <a:rPr lang="pl-PL" sz="1700" dirty="0"/>
              <a:t> Berliner </a:t>
            </a:r>
            <a:r>
              <a:rPr lang="pl-PL" sz="1700" dirty="0" err="1"/>
              <a:t>Mauer</a:t>
            </a:r>
            <a:r>
              <a:rPr lang="pl-PL" sz="1700" dirty="0"/>
              <a:t>) jest stałą wystawą, zrobioną w 4 językach. Składa się z 21 tablic informacyjnych. </a:t>
            </a:r>
          </a:p>
          <a:p>
            <a:pPr>
              <a:lnSpc>
                <a:spcPct val="100000"/>
              </a:lnSpc>
            </a:pPr>
            <a:endParaRPr lang="pl-PL" sz="11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E42430-8325-40C4-BDD1-99EE710A4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3" r="2" b="16101"/>
          <a:stretch/>
        </p:blipFill>
        <p:spPr>
          <a:xfrm>
            <a:off x="161228" y="2018806"/>
            <a:ext cx="6618652" cy="406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430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A8C5CE-BDBE-477F-86EA-CC47B6CB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5998916"/>
          </a:xfrm>
        </p:spPr>
        <p:txBody>
          <a:bodyPr/>
          <a:lstStyle/>
          <a:p>
            <a:r>
              <a:rPr lang="pl-PL" dirty="0"/>
              <a:t>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896B0-4974-4F7A-9A14-24E88A47A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   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0C3184D-2DB9-4B91-BF98-4A283B3154D2}"/>
              </a:ext>
            </a:extLst>
          </p:cNvPr>
          <p:cNvSpPr txBox="1"/>
          <p:nvPr/>
        </p:nvSpPr>
        <p:spPr>
          <a:xfrm>
            <a:off x="1919111" y="982133"/>
            <a:ext cx="86811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0" dirty="0"/>
              <a:t>KONIEC</a:t>
            </a:r>
          </a:p>
          <a:p>
            <a:r>
              <a:rPr lang="pl-PL" sz="16000" dirty="0"/>
              <a:t>      ;)</a:t>
            </a:r>
          </a:p>
        </p:txBody>
      </p:sp>
    </p:spTree>
    <p:extLst>
      <p:ext uri="{BB962C8B-B14F-4D97-AF65-F5344CB8AC3E}">
        <p14:creationId xmlns:p14="http://schemas.microsoft.com/office/powerpoint/2010/main" val="42184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624</Words>
  <Application>Microsoft Office PowerPoint</Application>
  <PresentationFormat>Panoramiczny</PresentationFormat>
  <Paragraphs>45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Office Theme</vt:lpstr>
      <vt:lpstr>Upadek Muru Berlińskiego </vt:lpstr>
      <vt:lpstr>Spis treści:</vt:lpstr>
      <vt:lpstr>1. Czym był</vt:lpstr>
      <vt:lpstr>2. Ochrona muru</vt:lpstr>
      <vt:lpstr>3. Podział kraju</vt:lpstr>
      <vt:lpstr>4. Upadek muru</vt:lpstr>
      <vt:lpstr>5.Ofiary</vt:lpstr>
      <vt:lpstr>6.Upamiętnienie muru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Upadek Muru Berlińskiego </dc:title>
  <dc:creator>Amelia</dc:creator>
  <cp:lastModifiedBy>Amelia</cp:lastModifiedBy>
  <cp:revision>1</cp:revision>
  <dcterms:created xsi:type="dcterms:W3CDTF">2022-01-21T14:47:28Z</dcterms:created>
  <dcterms:modified xsi:type="dcterms:W3CDTF">2022-01-21T17:21:36Z</dcterms:modified>
</cp:coreProperties>
</file>