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9" r:id="rId3"/>
    <p:sldId id="280" r:id="rId4"/>
    <p:sldId id="281" r:id="rId5"/>
    <p:sldId id="282" r:id="rId6"/>
    <p:sldId id="283" r:id="rId7"/>
    <p:sldId id="302" r:id="rId8"/>
    <p:sldId id="267" r:id="rId9"/>
    <p:sldId id="291" r:id="rId10"/>
    <p:sldId id="292" r:id="rId11"/>
    <p:sldId id="265" r:id="rId12"/>
    <p:sldId id="293" r:id="rId13"/>
    <p:sldId id="287" r:id="rId14"/>
    <p:sldId id="288" r:id="rId15"/>
    <p:sldId id="289" r:id="rId16"/>
    <p:sldId id="290" r:id="rId17"/>
    <p:sldId id="284" r:id="rId18"/>
    <p:sldId id="303" r:id="rId19"/>
    <p:sldId id="294" r:id="rId20"/>
    <p:sldId id="295" r:id="rId21"/>
    <p:sldId id="304" r:id="rId22"/>
    <p:sldId id="301" r:id="rId23"/>
    <p:sldId id="277" r:id="rId2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0755" autoAdjust="0"/>
    <p:restoredTop sz="61449" autoAdjust="0"/>
  </p:normalViewPr>
  <p:slideViewPr>
    <p:cSldViewPr>
      <p:cViewPr>
        <p:scale>
          <a:sx n="75" d="100"/>
          <a:sy n="75" d="100"/>
        </p:scale>
        <p:origin x="-2046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8021-AC1B-460A-BE29-C20EEEB0FF97}" type="datetimeFigureOut">
              <a:rPr lang="pl-PL" smtClean="0"/>
              <a:pPr/>
              <a:t>2018-06-09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5C19D-974B-4E5C-A2C5-376142D3740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8021-AC1B-460A-BE29-C20EEEB0FF97}" type="datetimeFigureOut">
              <a:rPr lang="pl-PL" smtClean="0"/>
              <a:pPr/>
              <a:t>2018-06-09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5C19D-974B-4E5C-A2C5-376142D3740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8021-AC1B-460A-BE29-C20EEEB0FF97}" type="datetimeFigureOut">
              <a:rPr lang="pl-PL" smtClean="0"/>
              <a:pPr/>
              <a:t>2018-06-09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5C19D-974B-4E5C-A2C5-376142D3740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8021-AC1B-460A-BE29-C20EEEB0FF97}" type="datetimeFigureOut">
              <a:rPr lang="pl-PL" smtClean="0"/>
              <a:pPr/>
              <a:t>2018-06-09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5C19D-974B-4E5C-A2C5-376142D3740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8021-AC1B-460A-BE29-C20EEEB0FF97}" type="datetimeFigureOut">
              <a:rPr lang="pl-PL" smtClean="0"/>
              <a:pPr/>
              <a:t>2018-06-09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5C19D-974B-4E5C-A2C5-376142D3740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8021-AC1B-460A-BE29-C20EEEB0FF97}" type="datetimeFigureOut">
              <a:rPr lang="pl-PL" smtClean="0"/>
              <a:pPr/>
              <a:t>2018-06-09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5C19D-974B-4E5C-A2C5-376142D3740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8021-AC1B-460A-BE29-C20EEEB0FF97}" type="datetimeFigureOut">
              <a:rPr lang="pl-PL" smtClean="0"/>
              <a:pPr/>
              <a:t>2018-06-09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5C19D-974B-4E5C-A2C5-376142D3740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8021-AC1B-460A-BE29-C20EEEB0FF97}" type="datetimeFigureOut">
              <a:rPr lang="pl-PL" smtClean="0"/>
              <a:pPr/>
              <a:t>2018-06-09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5C19D-974B-4E5C-A2C5-376142D3740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8021-AC1B-460A-BE29-C20EEEB0FF97}" type="datetimeFigureOut">
              <a:rPr lang="pl-PL" smtClean="0"/>
              <a:pPr/>
              <a:t>2018-06-09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5C19D-974B-4E5C-A2C5-376142D3740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8021-AC1B-460A-BE29-C20EEEB0FF97}" type="datetimeFigureOut">
              <a:rPr lang="pl-PL" smtClean="0"/>
              <a:pPr/>
              <a:t>2018-06-09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5C19D-974B-4E5C-A2C5-376142D3740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8021-AC1B-460A-BE29-C20EEEB0FF97}" type="datetimeFigureOut">
              <a:rPr lang="pl-PL" smtClean="0"/>
              <a:pPr/>
              <a:t>2018-06-09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5C19D-974B-4E5C-A2C5-376142D3740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1000" t="22000" r="-11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28021-AC1B-460A-BE29-C20EEEB0FF97}" type="datetimeFigureOut">
              <a:rPr lang="pl-PL" smtClean="0"/>
              <a:pPr/>
              <a:t>2018-06-09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5C19D-974B-4E5C-A2C5-376142D3740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0"/>
            <a:ext cx="9144000" cy="15716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88952"/>
            <a:ext cx="8229600" cy="2011354"/>
          </a:xfrm>
        </p:spPr>
        <p:txBody>
          <a:bodyPr>
            <a:normAutofit fontScale="90000"/>
          </a:bodyPr>
          <a:lstStyle/>
          <a:p>
            <a:pPr lvl="0"/>
            <a:r>
              <a:rPr lang="pl-PL" sz="3800" b="1" dirty="0" smtClean="0">
                <a:solidFill>
                  <a:schemeClr val="bg1"/>
                </a:solidFill>
              </a:rPr>
              <a:t>W której soczewce promienie równoległe    do osi optycznej po przejściu przez tę soczewkę przecinają się w jednym punkcie?</a:t>
            </a:r>
            <a:endParaRPr lang="pl-PL" sz="3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/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1602000" y="1864702"/>
            <a:ext cx="5940000" cy="363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5"/>
          <p:cNvSpPr txBox="1"/>
          <p:nvPr/>
        </p:nvSpPr>
        <p:spPr>
          <a:xfrm>
            <a:off x="357158" y="500042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/>
              <a:t>Znajdziemy obraz przedmiotu znajdującego się w odległości większej niż podwójna ogniskowa od soczewki (x&gt;2f)</a:t>
            </a:r>
            <a:endParaRPr lang="pl-PL" sz="2400" dirty="0"/>
          </a:p>
        </p:txBody>
      </p:sp>
      <p:cxnSp>
        <p:nvCxnSpPr>
          <p:cNvPr id="8" name="Łącznik prosty 7"/>
          <p:cNvCxnSpPr/>
          <p:nvPr/>
        </p:nvCxnSpPr>
        <p:spPr>
          <a:xfrm rot="5400000" flipH="1" flipV="1">
            <a:off x="1714480" y="3286124"/>
            <a:ext cx="857256" cy="1588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>
            <a:off x="2143108" y="2857496"/>
            <a:ext cx="2357454" cy="1588"/>
          </a:xfrm>
          <a:prstGeom prst="line">
            <a:avLst/>
          </a:prstGeom>
          <a:ln w="1905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10"/>
          <p:cNvCxnSpPr/>
          <p:nvPr/>
        </p:nvCxnSpPr>
        <p:spPr>
          <a:xfrm rot="16200000" flipH="1">
            <a:off x="4179091" y="3178967"/>
            <a:ext cx="2714644" cy="2071702"/>
          </a:xfrm>
          <a:prstGeom prst="line">
            <a:avLst/>
          </a:prstGeom>
          <a:ln w="1905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2143108" y="2857496"/>
            <a:ext cx="4929222" cy="1785950"/>
          </a:xfrm>
          <a:prstGeom prst="line">
            <a:avLst/>
          </a:prstGeom>
          <a:ln w="19050">
            <a:solidFill>
              <a:srgbClr val="9900CC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 rot="5400000">
            <a:off x="5250661" y="3893347"/>
            <a:ext cx="357190" cy="1588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ole tekstowe 19"/>
          <p:cNvSpPr txBox="1"/>
          <p:nvPr/>
        </p:nvSpPr>
        <p:spPr>
          <a:xfrm>
            <a:off x="0" y="507405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Cechy obrazu:</a:t>
            </a:r>
          </a:p>
          <a:p>
            <a:r>
              <a:rPr lang="pl-PL" sz="2400" b="1" dirty="0" smtClean="0"/>
              <a:t>         POZORNY</a:t>
            </a:r>
            <a:r>
              <a:rPr lang="pl-PL" sz="2400" dirty="0" smtClean="0"/>
              <a:t> </a:t>
            </a:r>
            <a:r>
              <a:rPr lang="pl-PL" sz="2400" dirty="0" smtClean="0">
                <a:solidFill>
                  <a:srgbClr val="FF0000"/>
                </a:solidFill>
              </a:rPr>
              <a:t>CZY</a:t>
            </a:r>
            <a:r>
              <a:rPr lang="pl-PL" sz="2400" dirty="0" smtClean="0"/>
              <a:t> </a:t>
            </a:r>
            <a:r>
              <a:rPr lang="pl-PL" sz="2400" b="1" dirty="0" smtClean="0"/>
              <a:t>RZECZYWISTY</a:t>
            </a:r>
          </a:p>
          <a:p>
            <a:r>
              <a:rPr lang="pl-PL" sz="2400" dirty="0" smtClean="0"/>
              <a:t>  </a:t>
            </a:r>
            <a:r>
              <a:rPr lang="pl-PL" sz="2400" b="1" dirty="0" smtClean="0"/>
              <a:t>ODWRÓCONY</a:t>
            </a:r>
            <a:r>
              <a:rPr lang="pl-PL" sz="2400" dirty="0" smtClean="0"/>
              <a:t> </a:t>
            </a:r>
            <a:r>
              <a:rPr lang="pl-PL" sz="2400" dirty="0" smtClean="0">
                <a:solidFill>
                  <a:srgbClr val="FF0000"/>
                </a:solidFill>
              </a:rPr>
              <a:t>CZY</a:t>
            </a:r>
            <a:r>
              <a:rPr lang="pl-PL" sz="2400" dirty="0" smtClean="0"/>
              <a:t> </a:t>
            </a:r>
            <a:r>
              <a:rPr lang="pl-PL" sz="2400" b="1" dirty="0" smtClean="0"/>
              <a:t>PROSTY</a:t>
            </a:r>
          </a:p>
          <a:p>
            <a:r>
              <a:rPr lang="pl-PL" sz="2400" b="1" dirty="0" smtClean="0"/>
              <a:t>POWIĘKSZONY</a:t>
            </a:r>
            <a:r>
              <a:rPr lang="pl-PL" sz="2400" dirty="0" smtClean="0"/>
              <a:t> </a:t>
            </a:r>
            <a:r>
              <a:rPr lang="pl-PL" sz="2400" dirty="0" smtClean="0">
                <a:solidFill>
                  <a:srgbClr val="FF0000"/>
                </a:solidFill>
              </a:rPr>
              <a:t>CZY</a:t>
            </a:r>
            <a:r>
              <a:rPr lang="pl-PL" sz="2400" dirty="0" smtClean="0"/>
              <a:t> </a:t>
            </a:r>
            <a:r>
              <a:rPr lang="pl-PL" sz="2400" b="1" dirty="0" smtClean="0"/>
              <a:t>POMNIEJSZONY</a:t>
            </a:r>
            <a:r>
              <a:rPr lang="pl-PL" sz="2400" dirty="0" smtClean="0"/>
              <a:t> </a:t>
            </a:r>
            <a:r>
              <a:rPr lang="pl-PL" sz="2400" dirty="0" smtClean="0">
                <a:solidFill>
                  <a:srgbClr val="FF0000"/>
                </a:solidFill>
              </a:rPr>
              <a:t>CZY</a:t>
            </a:r>
            <a:r>
              <a:rPr lang="pl-PL" sz="2400" dirty="0" smtClean="0"/>
              <a:t> </a:t>
            </a:r>
            <a:r>
              <a:rPr lang="pl-PL" sz="2400" b="1" dirty="0" smtClean="0"/>
              <a:t>RZECZYWISTYCH ROZMIARÓW</a:t>
            </a:r>
          </a:p>
        </p:txBody>
      </p:sp>
      <p:sp>
        <p:nvSpPr>
          <p:cNvPr id="23" name="Prostokąt 22"/>
          <p:cNvSpPr/>
          <p:nvPr/>
        </p:nvSpPr>
        <p:spPr>
          <a:xfrm>
            <a:off x="642910" y="5500702"/>
            <a:ext cx="185738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Prostokąt 23"/>
          <p:cNvSpPr/>
          <p:nvPr/>
        </p:nvSpPr>
        <p:spPr>
          <a:xfrm>
            <a:off x="2071670" y="5857892"/>
            <a:ext cx="185738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Prostokąt 24"/>
          <p:cNvSpPr/>
          <p:nvPr/>
        </p:nvSpPr>
        <p:spPr>
          <a:xfrm>
            <a:off x="0" y="6286520"/>
            <a:ext cx="250029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" name="Prostokąt 25"/>
          <p:cNvSpPr/>
          <p:nvPr/>
        </p:nvSpPr>
        <p:spPr>
          <a:xfrm>
            <a:off x="4643438" y="6143644"/>
            <a:ext cx="4500562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3" grpId="0" animBg="1"/>
      <p:bldP spid="24" grpId="0" animBg="1"/>
      <p:bldP spid="25" grpId="0" animBg="1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/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1571604" y="1857364"/>
            <a:ext cx="5940000" cy="363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5"/>
          <p:cNvSpPr txBox="1"/>
          <p:nvPr/>
        </p:nvSpPr>
        <p:spPr>
          <a:xfrm>
            <a:off x="357158" y="500042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/>
              <a:t>Obraz przedmiotu znajdującego się w odległości równej podwójnej ogniskowej (x=2f)</a:t>
            </a:r>
            <a:endParaRPr lang="pl-PL" sz="2400" dirty="0"/>
          </a:p>
        </p:txBody>
      </p:sp>
      <p:cxnSp>
        <p:nvCxnSpPr>
          <p:cNvPr id="8" name="Łącznik prosty 7"/>
          <p:cNvCxnSpPr/>
          <p:nvPr/>
        </p:nvCxnSpPr>
        <p:spPr>
          <a:xfrm rot="5400000" flipH="1" flipV="1">
            <a:off x="2786844" y="3285330"/>
            <a:ext cx="857256" cy="1588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3214678" y="2857496"/>
            <a:ext cx="1285884" cy="1588"/>
          </a:xfrm>
          <a:prstGeom prst="line">
            <a:avLst/>
          </a:prstGeom>
          <a:ln w="1905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 rot="16200000" flipH="1">
            <a:off x="4107653" y="3250405"/>
            <a:ext cx="3071834" cy="2286016"/>
          </a:xfrm>
          <a:prstGeom prst="line">
            <a:avLst/>
          </a:prstGeom>
          <a:ln w="1905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13"/>
          <p:cNvCxnSpPr/>
          <p:nvPr/>
        </p:nvCxnSpPr>
        <p:spPr>
          <a:xfrm>
            <a:off x="3214678" y="2857496"/>
            <a:ext cx="4214842" cy="2786082"/>
          </a:xfrm>
          <a:prstGeom prst="line">
            <a:avLst/>
          </a:prstGeom>
          <a:ln w="19050">
            <a:solidFill>
              <a:srgbClr val="9900CC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Łącznik prosty 34"/>
          <p:cNvCxnSpPr/>
          <p:nvPr/>
        </p:nvCxnSpPr>
        <p:spPr>
          <a:xfrm rot="5400000">
            <a:off x="5358612" y="4142586"/>
            <a:ext cx="857256" cy="1588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pole tekstowe 37"/>
          <p:cNvSpPr txBox="1"/>
          <p:nvPr/>
        </p:nvSpPr>
        <p:spPr>
          <a:xfrm>
            <a:off x="0" y="507405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Cechy obrazu:</a:t>
            </a:r>
          </a:p>
          <a:p>
            <a:r>
              <a:rPr lang="pl-PL" sz="2400" b="1" dirty="0" smtClean="0"/>
              <a:t>         POZORNY</a:t>
            </a:r>
            <a:r>
              <a:rPr lang="pl-PL" sz="2400" dirty="0" smtClean="0"/>
              <a:t> </a:t>
            </a:r>
            <a:r>
              <a:rPr lang="pl-PL" sz="2400" dirty="0" smtClean="0">
                <a:solidFill>
                  <a:srgbClr val="FF0000"/>
                </a:solidFill>
              </a:rPr>
              <a:t>CZY</a:t>
            </a:r>
            <a:r>
              <a:rPr lang="pl-PL" sz="2400" dirty="0" smtClean="0"/>
              <a:t> </a:t>
            </a:r>
            <a:r>
              <a:rPr lang="pl-PL" sz="2400" b="1" dirty="0" smtClean="0"/>
              <a:t>RZECZYWISTY</a:t>
            </a:r>
          </a:p>
          <a:p>
            <a:r>
              <a:rPr lang="pl-PL" sz="2400" dirty="0" smtClean="0"/>
              <a:t>  </a:t>
            </a:r>
            <a:r>
              <a:rPr lang="pl-PL" sz="2400" b="1" dirty="0" smtClean="0"/>
              <a:t>ODWRÓCONY</a:t>
            </a:r>
            <a:r>
              <a:rPr lang="pl-PL" sz="2400" dirty="0" smtClean="0"/>
              <a:t> </a:t>
            </a:r>
            <a:r>
              <a:rPr lang="pl-PL" sz="2400" dirty="0" smtClean="0">
                <a:solidFill>
                  <a:srgbClr val="FF0000"/>
                </a:solidFill>
              </a:rPr>
              <a:t>CZY</a:t>
            </a:r>
            <a:r>
              <a:rPr lang="pl-PL" sz="2400" dirty="0" smtClean="0"/>
              <a:t> </a:t>
            </a:r>
            <a:r>
              <a:rPr lang="pl-PL" sz="2400" b="1" dirty="0" smtClean="0"/>
              <a:t>PROSTY</a:t>
            </a:r>
          </a:p>
          <a:p>
            <a:r>
              <a:rPr lang="pl-PL" sz="2400" b="1" dirty="0" smtClean="0"/>
              <a:t>POWIĘKSZONY</a:t>
            </a:r>
            <a:r>
              <a:rPr lang="pl-PL" sz="2400" dirty="0" smtClean="0"/>
              <a:t> </a:t>
            </a:r>
            <a:r>
              <a:rPr lang="pl-PL" sz="2400" dirty="0" smtClean="0">
                <a:solidFill>
                  <a:srgbClr val="FF0000"/>
                </a:solidFill>
              </a:rPr>
              <a:t>CZY</a:t>
            </a:r>
            <a:r>
              <a:rPr lang="pl-PL" sz="2400" dirty="0" smtClean="0"/>
              <a:t> </a:t>
            </a:r>
            <a:r>
              <a:rPr lang="pl-PL" sz="2400" b="1" dirty="0" smtClean="0"/>
              <a:t>POMNIEJSZONY</a:t>
            </a:r>
            <a:r>
              <a:rPr lang="pl-PL" sz="2400" dirty="0" smtClean="0"/>
              <a:t> </a:t>
            </a:r>
            <a:r>
              <a:rPr lang="pl-PL" sz="2400" dirty="0" smtClean="0">
                <a:solidFill>
                  <a:srgbClr val="FF0000"/>
                </a:solidFill>
              </a:rPr>
              <a:t>CZY</a:t>
            </a:r>
            <a:r>
              <a:rPr lang="pl-PL" sz="2400" dirty="0" smtClean="0"/>
              <a:t> </a:t>
            </a:r>
            <a:r>
              <a:rPr lang="pl-PL" sz="2400" b="1" dirty="0" smtClean="0"/>
              <a:t>RZECZYWISTYCH ROZMIARÓW</a:t>
            </a:r>
          </a:p>
        </p:txBody>
      </p:sp>
      <p:sp>
        <p:nvSpPr>
          <p:cNvPr id="39" name="Prostokąt 38"/>
          <p:cNvSpPr/>
          <p:nvPr/>
        </p:nvSpPr>
        <p:spPr>
          <a:xfrm>
            <a:off x="642910" y="5500702"/>
            <a:ext cx="185738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0" name="Prostokąt 39"/>
          <p:cNvSpPr/>
          <p:nvPr/>
        </p:nvSpPr>
        <p:spPr>
          <a:xfrm>
            <a:off x="2071670" y="5857892"/>
            <a:ext cx="185738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2" name="Prostokąt 41"/>
          <p:cNvSpPr/>
          <p:nvPr/>
        </p:nvSpPr>
        <p:spPr>
          <a:xfrm>
            <a:off x="0" y="6286520"/>
            <a:ext cx="5143504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 animBg="1"/>
      <p:bldP spid="40" grpId="0" animBg="1"/>
      <p:bldP spid="4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/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1571604" y="1857364"/>
            <a:ext cx="5940000" cy="363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5"/>
          <p:cNvSpPr txBox="1"/>
          <p:nvPr/>
        </p:nvSpPr>
        <p:spPr>
          <a:xfrm>
            <a:off x="357158" y="500042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/>
              <a:t>Obraz przedmiotu znajdującego się w odległości większej niż ogniskowa i mniejszej niż podwójna ogniskowa (f&lt;x&lt;2f)</a:t>
            </a:r>
            <a:endParaRPr lang="pl-PL" sz="2400" dirty="0"/>
          </a:p>
        </p:txBody>
      </p:sp>
      <p:cxnSp>
        <p:nvCxnSpPr>
          <p:cNvPr id="8" name="Łącznik prosty 7"/>
          <p:cNvCxnSpPr/>
          <p:nvPr/>
        </p:nvCxnSpPr>
        <p:spPr>
          <a:xfrm rot="5400000" flipH="1" flipV="1">
            <a:off x="2999570" y="3285330"/>
            <a:ext cx="857256" cy="1588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3428992" y="2857496"/>
            <a:ext cx="1071570" cy="1588"/>
          </a:xfrm>
          <a:prstGeom prst="line">
            <a:avLst/>
          </a:prstGeom>
          <a:ln w="1905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 rot="16200000" flipH="1">
            <a:off x="4107653" y="3250405"/>
            <a:ext cx="2928958" cy="2143140"/>
          </a:xfrm>
          <a:prstGeom prst="line">
            <a:avLst/>
          </a:prstGeom>
          <a:ln w="1905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13"/>
          <p:cNvCxnSpPr/>
          <p:nvPr/>
        </p:nvCxnSpPr>
        <p:spPr>
          <a:xfrm>
            <a:off x="3428992" y="2857496"/>
            <a:ext cx="3929090" cy="3143272"/>
          </a:xfrm>
          <a:prstGeom prst="line">
            <a:avLst/>
          </a:prstGeom>
          <a:ln w="19050">
            <a:solidFill>
              <a:srgbClr val="9900CC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Łącznik prosty 34"/>
          <p:cNvCxnSpPr/>
          <p:nvPr/>
        </p:nvCxnSpPr>
        <p:spPr>
          <a:xfrm rot="5400000">
            <a:off x="5394331" y="4321181"/>
            <a:ext cx="1214446" cy="1588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pole tekstowe 37"/>
          <p:cNvSpPr txBox="1"/>
          <p:nvPr/>
        </p:nvSpPr>
        <p:spPr>
          <a:xfrm>
            <a:off x="0" y="507405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Cechy obrazu:</a:t>
            </a:r>
          </a:p>
          <a:p>
            <a:r>
              <a:rPr lang="pl-PL" sz="2400" b="1" dirty="0" smtClean="0"/>
              <a:t>         POZORNY</a:t>
            </a:r>
            <a:r>
              <a:rPr lang="pl-PL" sz="2400" dirty="0" smtClean="0"/>
              <a:t> </a:t>
            </a:r>
            <a:r>
              <a:rPr lang="pl-PL" sz="2400" dirty="0" smtClean="0">
                <a:solidFill>
                  <a:srgbClr val="FF0000"/>
                </a:solidFill>
              </a:rPr>
              <a:t>CZY</a:t>
            </a:r>
            <a:r>
              <a:rPr lang="pl-PL" sz="2400" dirty="0" smtClean="0"/>
              <a:t> </a:t>
            </a:r>
            <a:r>
              <a:rPr lang="pl-PL" sz="2400" b="1" dirty="0" smtClean="0"/>
              <a:t>RZECZYWISTY</a:t>
            </a:r>
          </a:p>
          <a:p>
            <a:r>
              <a:rPr lang="pl-PL" sz="2400" dirty="0" smtClean="0"/>
              <a:t>  </a:t>
            </a:r>
            <a:r>
              <a:rPr lang="pl-PL" sz="2400" b="1" dirty="0" smtClean="0"/>
              <a:t>ODWRÓCONY</a:t>
            </a:r>
            <a:r>
              <a:rPr lang="pl-PL" sz="2400" dirty="0" smtClean="0"/>
              <a:t> </a:t>
            </a:r>
            <a:r>
              <a:rPr lang="pl-PL" sz="2400" dirty="0" smtClean="0">
                <a:solidFill>
                  <a:srgbClr val="FF0000"/>
                </a:solidFill>
              </a:rPr>
              <a:t>CZY</a:t>
            </a:r>
            <a:r>
              <a:rPr lang="pl-PL" sz="2400" dirty="0" smtClean="0"/>
              <a:t> </a:t>
            </a:r>
            <a:r>
              <a:rPr lang="pl-PL" sz="2400" b="1" dirty="0" smtClean="0"/>
              <a:t>PROSTY</a:t>
            </a:r>
          </a:p>
          <a:p>
            <a:r>
              <a:rPr lang="pl-PL" sz="2400" b="1" dirty="0" smtClean="0"/>
              <a:t>POWIĘKSZONY</a:t>
            </a:r>
            <a:r>
              <a:rPr lang="pl-PL" sz="2400" dirty="0" smtClean="0"/>
              <a:t> </a:t>
            </a:r>
            <a:r>
              <a:rPr lang="pl-PL" sz="2400" dirty="0" smtClean="0">
                <a:solidFill>
                  <a:srgbClr val="FF0000"/>
                </a:solidFill>
              </a:rPr>
              <a:t>CZY</a:t>
            </a:r>
            <a:r>
              <a:rPr lang="pl-PL" sz="2400" dirty="0" smtClean="0"/>
              <a:t> </a:t>
            </a:r>
            <a:r>
              <a:rPr lang="pl-PL" sz="2400" b="1" dirty="0" smtClean="0"/>
              <a:t>POMNIEJSZONY</a:t>
            </a:r>
            <a:r>
              <a:rPr lang="pl-PL" sz="2400" dirty="0" smtClean="0"/>
              <a:t> </a:t>
            </a:r>
            <a:r>
              <a:rPr lang="pl-PL" sz="2400" dirty="0" smtClean="0">
                <a:solidFill>
                  <a:srgbClr val="FF0000"/>
                </a:solidFill>
              </a:rPr>
              <a:t>CZY</a:t>
            </a:r>
            <a:r>
              <a:rPr lang="pl-PL" sz="2400" dirty="0" smtClean="0"/>
              <a:t> </a:t>
            </a:r>
            <a:r>
              <a:rPr lang="pl-PL" sz="2400" b="1" dirty="0" smtClean="0"/>
              <a:t>RZECZYWISTYCH ROZMIARÓW</a:t>
            </a:r>
          </a:p>
        </p:txBody>
      </p:sp>
      <p:sp>
        <p:nvSpPr>
          <p:cNvPr id="39" name="Prostokąt 38"/>
          <p:cNvSpPr/>
          <p:nvPr/>
        </p:nvSpPr>
        <p:spPr>
          <a:xfrm>
            <a:off x="642910" y="5500702"/>
            <a:ext cx="185738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0" name="Prostokąt 39"/>
          <p:cNvSpPr/>
          <p:nvPr/>
        </p:nvSpPr>
        <p:spPr>
          <a:xfrm>
            <a:off x="2071670" y="5857892"/>
            <a:ext cx="185738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2" name="Prostokąt 41"/>
          <p:cNvSpPr/>
          <p:nvPr/>
        </p:nvSpPr>
        <p:spPr>
          <a:xfrm>
            <a:off x="2000232" y="6215082"/>
            <a:ext cx="714376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 animBg="1"/>
      <p:bldP spid="40" grpId="0" animBg="1"/>
      <p:bldP spid="4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/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1571604" y="1857364"/>
            <a:ext cx="5940000" cy="363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5"/>
          <p:cNvSpPr txBox="1"/>
          <p:nvPr/>
        </p:nvSpPr>
        <p:spPr>
          <a:xfrm>
            <a:off x="357158" y="500042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/>
              <a:t>Obraz przedmiotu znajdującego się w odległości równej ogniskowej (</a:t>
            </a:r>
            <a:r>
              <a:rPr lang="pl-PL" sz="2400" dirty="0" err="1" smtClean="0"/>
              <a:t>x=f</a:t>
            </a:r>
            <a:r>
              <a:rPr lang="pl-PL" sz="2400" dirty="0" smtClean="0"/>
              <a:t>)</a:t>
            </a:r>
            <a:endParaRPr lang="pl-PL" sz="2400" dirty="0"/>
          </a:p>
        </p:txBody>
      </p:sp>
      <p:cxnSp>
        <p:nvCxnSpPr>
          <p:cNvPr id="8" name="Łącznik prosty 7"/>
          <p:cNvCxnSpPr/>
          <p:nvPr/>
        </p:nvCxnSpPr>
        <p:spPr>
          <a:xfrm rot="5400000" flipH="1" flipV="1">
            <a:off x="3428198" y="3285330"/>
            <a:ext cx="857256" cy="1588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3857620" y="2857496"/>
            <a:ext cx="642942" cy="1588"/>
          </a:xfrm>
          <a:prstGeom prst="line">
            <a:avLst/>
          </a:prstGeom>
          <a:ln w="1905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 rot="16200000" flipH="1">
            <a:off x="4179091" y="3178967"/>
            <a:ext cx="2500330" cy="1857388"/>
          </a:xfrm>
          <a:prstGeom prst="line">
            <a:avLst/>
          </a:prstGeom>
          <a:ln w="1905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13"/>
          <p:cNvCxnSpPr/>
          <p:nvPr/>
        </p:nvCxnSpPr>
        <p:spPr>
          <a:xfrm rot="16200000" flipH="1">
            <a:off x="3536149" y="3178967"/>
            <a:ext cx="2428892" cy="1785950"/>
          </a:xfrm>
          <a:prstGeom prst="line">
            <a:avLst/>
          </a:prstGeom>
          <a:ln w="19050">
            <a:solidFill>
              <a:srgbClr val="9900CC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pole tekstowe 37"/>
          <p:cNvSpPr txBox="1"/>
          <p:nvPr/>
        </p:nvSpPr>
        <p:spPr>
          <a:xfrm>
            <a:off x="1464455" y="5715016"/>
            <a:ext cx="62150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FF0000"/>
                </a:solidFill>
              </a:rPr>
              <a:t>OBRAZ NIE ISTNIEJE</a:t>
            </a:r>
            <a:r>
              <a:rPr lang="pl-PL" sz="2400" dirty="0" smtClean="0">
                <a:solidFill>
                  <a:srgbClr val="FF0000"/>
                </a:solidFill>
              </a:rPr>
              <a:t>, bo promienie po przejściu przez soczewkę są do siebie równoległe</a:t>
            </a:r>
            <a:endParaRPr lang="pl-PL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/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1571604" y="1857364"/>
            <a:ext cx="5940000" cy="363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5"/>
          <p:cNvSpPr txBox="1"/>
          <p:nvPr/>
        </p:nvSpPr>
        <p:spPr>
          <a:xfrm>
            <a:off x="357158" y="500042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/>
              <a:t>Obraz przedmiotu znajdującego się w odległości mniejszej niż ogniskowa (</a:t>
            </a:r>
            <a:r>
              <a:rPr lang="pl-PL" sz="2400" dirty="0" err="1" smtClean="0"/>
              <a:t>x&lt;f</a:t>
            </a:r>
            <a:r>
              <a:rPr lang="pl-PL" sz="2400" dirty="0" smtClean="0"/>
              <a:t>)</a:t>
            </a:r>
            <a:endParaRPr lang="pl-PL" sz="2400" dirty="0"/>
          </a:p>
        </p:txBody>
      </p:sp>
      <p:cxnSp>
        <p:nvCxnSpPr>
          <p:cNvPr id="8" name="Łącznik prosty 7"/>
          <p:cNvCxnSpPr/>
          <p:nvPr/>
        </p:nvCxnSpPr>
        <p:spPr>
          <a:xfrm rot="5400000" flipH="1" flipV="1">
            <a:off x="3713950" y="3285330"/>
            <a:ext cx="857256" cy="1588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4143372" y="2857496"/>
            <a:ext cx="357190" cy="1588"/>
          </a:xfrm>
          <a:prstGeom prst="line">
            <a:avLst/>
          </a:prstGeom>
          <a:ln w="1905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 rot="16200000" flipH="1">
            <a:off x="4214810" y="3143248"/>
            <a:ext cx="2500330" cy="1928826"/>
          </a:xfrm>
          <a:prstGeom prst="line">
            <a:avLst/>
          </a:prstGeom>
          <a:ln w="1905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13"/>
          <p:cNvCxnSpPr/>
          <p:nvPr/>
        </p:nvCxnSpPr>
        <p:spPr>
          <a:xfrm rot="16200000" flipH="1">
            <a:off x="3500430" y="3500438"/>
            <a:ext cx="2214578" cy="928694"/>
          </a:xfrm>
          <a:prstGeom prst="line">
            <a:avLst/>
          </a:prstGeom>
          <a:ln w="19050">
            <a:solidFill>
              <a:srgbClr val="9900CC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/>
          <p:cNvSpPr txBox="1"/>
          <p:nvPr/>
        </p:nvSpPr>
        <p:spPr>
          <a:xfrm>
            <a:off x="0" y="507405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Cechy obrazu:</a:t>
            </a:r>
          </a:p>
          <a:p>
            <a:r>
              <a:rPr lang="pl-PL" sz="2400" b="1" dirty="0" smtClean="0"/>
              <a:t>         POZORNY</a:t>
            </a:r>
            <a:r>
              <a:rPr lang="pl-PL" sz="2400" dirty="0" smtClean="0"/>
              <a:t> </a:t>
            </a:r>
            <a:r>
              <a:rPr lang="pl-PL" sz="2400" dirty="0" smtClean="0">
                <a:solidFill>
                  <a:srgbClr val="FF0000"/>
                </a:solidFill>
              </a:rPr>
              <a:t>CZY</a:t>
            </a:r>
            <a:r>
              <a:rPr lang="pl-PL" sz="2400" dirty="0" smtClean="0"/>
              <a:t> </a:t>
            </a:r>
            <a:r>
              <a:rPr lang="pl-PL" sz="2400" b="1" dirty="0" smtClean="0"/>
              <a:t>RZECZYWISTY</a:t>
            </a:r>
          </a:p>
          <a:p>
            <a:r>
              <a:rPr lang="pl-PL" sz="2400" dirty="0" smtClean="0"/>
              <a:t>  </a:t>
            </a:r>
            <a:r>
              <a:rPr lang="pl-PL" sz="2400" b="1" dirty="0" smtClean="0"/>
              <a:t>ODWRÓCONY</a:t>
            </a:r>
            <a:r>
              <a:rPr lang="pl-PL" sz="2400" dirty="0" smtClean="0"/>
              <a:t> </a:t>
            </a:r>
            <a:r>
              <a:rPr lang="pl-PL" sz="2400" dirty="0" smtClean="0">
                <a:solidFill>
                  <a:srgbClr val="FF0000"/>
                </a:solidFill>
              </a:rPr>
              <a:t>CZY</a:t>
            </a:r>
            <a:r>
              <a:rPr lang="pl-PL" sz="2400" dirty="0" smtClean="0"/>
              <a:t> </a:t>
            </a:r>
            <a:r>
              <a:rPr lang="pl-PL" sz="2400" b="1" dirty="0" smtClean="0"/>
              <a:t>PROSTY</a:t>
            </a:r>
          </a:p>
          <a:p>
            <a:r>
              <a:rPr lang="pl-PL" sz="2400" b="1" dirty="0" smtClean="0"/>
              <a:t>POWIĘKSZONY</a:t>
            </a:r>
            <a:r>
              <a:rPr lang="pl-PL" sz="2400" dirty="0" smtClean="0"/>
              <a:t> </a:t>
            </a:r>
            <a:r>
              <a:rPr lang="pl-PL" sz="2400" dirty="0" smtClean="0">
                <a:solidFill>
                  <a:srgbClr val="FF0000"/>
                </a:solidFill>
              </a:rPr>
              <a:t>CZY</a:t>
            </a:r>
            <a:r>
              <a:rPr lang="pl-PL" sz="2400" dirty="0" smtClean="0"/>
              <a:t> </a:t>
            </a:r>
            <a:r>
              <a:rPr lang="pl-PL" sz="2400" b="1" dirty="0" smtClean="0"/>
              <a:t>POMNIEJSZONY</a:t>
            </a:r>
            <a:r>
              <a:rPr lang="pl-PL" sz="2400" dirty="0" smtClean="0"/>
              <a:t> </a:t>
            </a:r>
            <a:r>
              <a:rPr lang="pl-PL" sz="2400" dirty="0" smtClean="0">
                <a:solidFill>
                  <a:srgbClr val="FF0000"/>
                </a:solidFill>
              </a:rPr>
              <a:t>CZY</a:t>
            </a:r>
            <a:r>
              <a:rPr lang="pl-PL" sz="2400" dirty="0" smtClean="0"/>
              <a:t> </a:t>
            </a:r>
            <a:r>
              <a:rPr lang="pl-PL" sz="2400" b="1" dirty="0" smtClean="0"/>
              <a:t>RZECZYWISTYCH ROZMIARÓW</a:t>
            </a:r>
          </a:p>
        </p:txBody>
      </p:sp>
      <p:sp>
        <p:nvSpPr>
          <p:cNvPr id="10" name="Prostokąt 9"/>
          <p:cNvSpPr/>
          <p:nvPr/>
        </p:nvSpPr>
        <p:spPr>
          <a:xfrm>
            <a:off x="2000232" y="5500702"/>
            <a:ext cx="2357454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214282" y="5857892"/>
            <a:ext cx="2357454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rostokąt 14"/>
          <p:cNvSpPr/>
          <p:nvPr/>
        </p:nvSpPr>
        <p:spPr>
          <a:xfrm>
            <a:off x="2000232" y="6215082"/>
            <a:ext cx="7000892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37" name="Łącznik prosty 36"/>
          <p:cNvCxnSpPr/>
          <p:nvPr/>
        </p:nvCxnSpPr>
        <p:spPr>
          <a:xfrm rot="16200000" flipV="1">
            <a:off x="2178827" y="2178835"/>
            <a:ext cx="4071966" cy="1714512"/>
          </a:xfrm>
          <a:prstGeom prst="line">
            <a:avLst/>
          </a:prstGeom>
          <a:ln w="19050">
            <a:solidFill>
              <a:srgbClr val="9900C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y 41"/>
          <p:cNvCxnSpPr/>
          <p:nvPr/>
        </p:nvCxnSpPr>
        <p:spPr>
          <a:xfrm rot="16200000" flipV="1">
            <a:off x="2250265" y="1178703"/>
            <a:ext cx="4714908" cy="3643338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Łącznik prosty 53"/>
          <p:cNvCxnSpPr/>
          <p:nvPr/>
        </p:nvCxnSpPr>
        <p:spPr>
          <a:xfrm rot="5400000" flipH="1" flipV="1">
            <a:off x="2786844" y="2785264"/>
            <a:ext cx="1857388" cy="1588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143247_r0_6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2285992"/>
            <a:ext cx="5905500" cy="3933825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4114800" cy="114300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Soczewki wklęsłe</a:t>
            </a:r>
            <a:br>
              <a:rPr lang="pl-PL" b="1" dirty="0" smtClean="0"/>
            </a:br>
            <a:r>
              <a:rPr lang="pl-PL" b="1" dirty="0" smtClean="0"/>
              <a:t>rozpraszające</a:t>
            </a:r>
            <a:endParaRPr lang="pl-PL" b="1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3143240" y="3786190"/>
            <a:ext cx="204309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Soczewki wklęsłe rozpraszające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az 13"/>
          <p:cNvPicPr/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1669520" y="1611000"/>
            <a:ext cx="5760000" cy="363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5"/>
          <p:cNvSpPr txBox="1"/>
          <p:nvPr/>
        </p:nvSpPr>
        <p:spPr>
          <a:xfrm>
            <a:off x="357158" y="214290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/>
              <a:t>Znajdziemy obraz przedmiotu znajdującego się w dowolnej odległości od soczewki rozpraszającej</a:t>
            </a:r>
            <a:endParaRPr lang="pl-PL" sz="2400" dirty="0"/>
          </a:p>
        </p:txBody>
      </p:sp>
      <p:cxnSp>
        <p:nvCxnSpPr>
          <p:cNvPr id="8" name="Łącznik prosty 7"/>
          <p:cNvCxnSpPr/>
          <p:nvPr/>
        </p:nvCxnSpPr>
        <p:spPr>
          <a:xfrm rot="5400000" flipH="1" flipV="1">
            <a:off x="2572530" y="3071016"/>
            <a:ext cx="857256" cy="1588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>
            <a:off x="3000364" y="2643182"/>
            <a:ext cx="1500198" cy="1588"/>
          </a:xfrm>
          <a:prstGeom prst="line">
            <a:avLst/>
          </a:prstGeom>
          <a:ln w="1905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10"/>
          <p:cNvCxnSpPr/>
          <p:nvPr/>
        </p:nvCxnSpPr>
        <p:spPr>
          <a:xfrm rot="5400000" flipH="1" flipV="1">
            <a:off x="4179091" y="1321579"/>
            <a:ext cx="1643074" cy="1143008"/>
          </a:xfrm>
          <a:prstGeom prst="line">
            <a:avLst/>
          </a:prstGeom>
          <a:ln w="1905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3000364" y="2643182"/>
            <a:ext cx="3429024" cy="1928826"/>
          </a:xfrm>
          <a:prstGeom prst="line">
            <a:avLst/>
          </a:prstGeom>
          <a:ln w="19050">
            <a:solidFill>
              <a:srgbClr val="9900CC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ole tekstowe 19"/>
          <p:cNvSpPr txBox="1"/>
          <p:nvPr/>
        </p:nvSpPr>
        <p:spPr>
          <a:xfrm>
            <a:off x="0" y="507405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Cechy obrazu:</a:t>
            </a:r>
          </a:p>
          <a:p>
            <a:r>
              <a:rPr lang="pl-PL" sz="2400" b="1" dirty="0" smtClean="0"/>
              <a:t>         POZORNY</a:t>
            </a:r>
            <a:r>
              <a:rPr lang="pl-PL" sz="2400" dirty="0" smtClean="0"/>
              <a:t> </a:t>
            </a:r>
            <a:r>
              <a:rPr lang="pl-PL" sz="2400" dirty="0" smtClean="0">
                <a:solidFill>
                  <a:srgbClr val="FF0000"/>
                </a:solidFill>
              </a:rPr>
              <a:t>CZY</a:t>
            </a:r>
            <a:r>
              <a:rPr lang="pl-PL" sz="2400" dirty="0" smtClean="0"/>
              <a:t> </a:t>
            </a:r>
            <a:r>
              <a:rPr lang="pl-PL" sz="2400" b="1" dirty="0" smtClean="0"/>
              <a:t>RZECZYWISTY</a:t>
            </a:r>
          </a:p>
          <a:p>
            <a:r>
              <a:rPr lang="pl-PL" sz="2400" dirty="0" smtClean="0"/>
              <a:t>  </a:t>
            </a:r>
            <a:r>
              <a:rPr lang="pl-PL" sz="2400" b="1" dirty="0" smtClean="0"/>
              <a:t>ODWRÓCONY</a:t>
            </a:r>
            <a:r>
              <a:rPr lang="pl-PL" sz="2400" dirty="0" smtClean="0"/>
              <a:t> </a:t>
            </a:r>
            <a:r>
              <a:rPr lang="pl-PL" sz="2400" dirty="0" smtClean="0">
                <a:solidFill>
                  <a:srgbClr val="FF0000"/>
                </a:solidFill>
              </a:rPr>
              <a:t>CZY</a:t>
            </a:r>
            <a:r>
              <a:rPr lang="pl-PL" sz="2400" dirty="0" smtClean="0"/>
              <a:t> </a:t>
            </a:r>
            <a:r>
              <a:rPr lang="pl-PL" sz="2400" b="1" dirty="0" smtClean="0"/>
              <a:t>PROSTY</a:t>
            </a:r>
          </a:p>
          <a:p>
            <a:r>
              <a:rPr lang="pl-PL" sz="2400" b="1" dirty="0" smtClean="0"/>
              <a:t>POWIĘKSZONY</a:t>
            </a:r>
            <a:r>
              <a:rPr lang="pl-PL" sz="2400" dirty="0" smtClean="0"/>
              <a:t> </a:t>
            </a:r>
            <a:r>
              <a:rPr lang="pl-PL" sz="2400" dirty="0" smtClean="0">
                <a:solidFill>
                  <a:srgbClr val="FF0000"/>
                </a:solidFill>
              </a:rPr>
              <a:t>CZY</a:t>
            </a:r>
            <a:r>
              <a:rPr lang="pl-PL" sz="2400" dirty="0" smtClean="0"/>
              <a:t> </a:t>
            </a:r>
            <a:r>
              <a:rPr lang="pl-PL" sz="2400" b="1" dirty="0" smtClean="0"/>
              <a:t>POMNIEJSZONY</a:t>
            </a:r>
            <a:r>
              <a:rPr lang="pl-PL" sz="2400" dirty="0" smtClean="0"/>
              <a:t> </a:t>
            </a:r>
            <a:r>
              <a:rPr lang="pl-PL" sz="2400" dirty="0" smtClean="0">
                <a:solidFill>
                  <a:srgbClr val="FF0000"/>
                </a:solidFill>
              </a:rPr>
              <a:t>CZY</a:t>
            </a:r>
            <a:r>
              <a:rPr lang="pl-PL" sz="2400" dirty="0" smtClean="0"/>
              <a:t> </a:t>
            </a:r>
            <a:r>
              <a:rPr lang="pl-PL" sz="2400" b="1" dirty="0" smtClean="0"/>
              <a:t>RZECZYWISTYCH ROZMIARÓW</a:t>
            </a:r>
          </a:p>
        </p:txBody>
      </p:sp>
      <p:sp>
        <p:nvSpPr>
          <p:cNvPr id="23" name="Prostokąt 22"/>
          <p:cNvSpPr/>
          <p:nvPr/>
        </p:nvSpPr>
        <p:spPr>
          <a:xfrm>
            <a:off x="1928794" y="5500702"/>
            <a:ext cx="2357454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Prostokąt 23"/>
          <p:cNvSpPr/>
          <p:nvPr/>
        </p:nvSpPr>
        <p:spPr>
          <a:xfrm>
            <a:off x="0" y="5786454"/>
            <a:ext cx="2571736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Prostokąt 24"/>
          <p:cNvSpPr/>
          <p:nvPr/>
        </p:nvSpPr>
        <p:spPr>
          <a:xfrm>
            <a:off x="0" y="6286520"/>
            <a:ext cx="250029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" name="Prostokąt 25"/>
          <p:cNvSpPr/>
          <p:nvPr/>
        </p:nvSpPr>
        <p:spPr>
          <a:xfrm>
            <a:off x="4643438" y="6143644"/>
            <a:ext cx="4500562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2" name="Łącznik prosty 21"/>
          <p:cNvCxnSpPr/>
          <p:nvPr/>
        </p:nvCxnSpPr>
        <p:spPr>
          <a:xfrm rot="5400000" flipH="1" flipV="1">
            <a:off x="2786050" y="2571744"/>
            <a:ext cx="2357454" cy="1643074"/>
          </a:xfrm>
          <a:prstGeom prst="line">
            <a:avLst/>
          </a:prstGeom>
          <a:ln w="19050">
            <a:solidFill>
              <a:srgbClr val="0070C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 rot="16200000" flipV="1">
            <a:off x="3929852" y="3356768"/>
            <a:ext cx="285752" cy="1588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rójkąt równoramienny 37"/>
          <p:cNvSpPr/>
          <p:nvPr/>
        </p:nvSpPr>
        <p:spPr>
          <a:xfrm>
            <a:off x="4429124" y="5000636"/>
            <a:ext cx="144000" cy="180000"/>
          </a:xfrm>
          <a:prstGeom prst="triangl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0" name="Trójkąt równoramienny 39"/>
          <p:cNvSpPr/>
          <p:nvPr/>
        </p:nvSpPr>
        <p:spPr>
          <a:xfrm flipV="1">
            <a:off x="4428000" y="1714488"/>
            <a:ext cx="144000" cy="180000"/>
          </a:xfrm>
          <a:prstGeom prst="triangl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3" grpId="0" animBg="1"/>
      <p:bldP spid="24" grpId="0" animBg="1"/>
      <p:bldP spid="25" grpId="0" animBg="1"/>
      <p:bldP spid="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0"/>
            <a:ext cx="9144000" cy="15716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>
            <a:normAutofit fontScale="90000"/>
          </a:bodyPr>
          <a:lstStyle/>
          <a:p>
            <a:r>
              <a:rPr lang="pl-PL" sz="3600" b="1" dirty="0" smtClean="0">
                <a:solidFill>
                  <a:schemeClr val="bg1"/>
                </a:solidFill>
              </a:rPr>
              <a:t>Jak nazywa się punkt, w którym przecinają się promienie załamane, które przed przejściem przez soczewkę skupiającą były równoległe     do osi optycznej?</a:t>
            </a:r>
            <a:endParaRPr lang="pl-PL" sz="3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PODSUMOWANIE</a:t>
            </a:r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>
          <a:xfrm>
            <a:off x="642910" y="714356"/>
            <a:ext cx="4000528" cy="28575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Zad 70.14 str. 275</a:t>
            </a:r>
            <a:r>
              <a:rPr kumimoji="0" lang="pl-PL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pl-PL" sz="2400" dirty="0" smtClean="0">
                <a:latin typeface="+mj-lt"/>
                <a:ea typeface="+mj-ea"/>
                <a:cs typeface="+mj-cs"/>
              </a:rPr>
              <a:t>zbiór</a:t>
            </a:r>
          </a:p>
          <a:p>
            <a:pPr lvl="0" algn="ctr">
              <a:spcBef>
                <a:spcPct val="0"/>
              </a:spcBef>
              <a:defRPr/>
            </a:pPr>
            <a:r>
              <a:rPr kumimoji="0" lang="pl-PL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Znajdź w Internecie </a:t>
            </a:r>
            <a:r>
              <a:rPr lang="pl-PL" sz="2400" dirty="0" smtClean="0"/>
              <a:t>praktyczne zastosowanie soczewek wynikające                 z właściwości uzyskanego obrazu.</a:t>
            </a:r>
            <a:r>
              <a:rPr kumimoji="0" lang="pl-PL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  <p:pic>
        <p:nvPicPr>
          <p:cNvPr id="3" name="Obraz 2" descr="143247_r0_6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82517" y="1455383"/>
            <a:ext cx="6485234" cy="4320000"/>
          </a:xfrm>
          <a:prstGeom prst="rect">
            <a:avLst/>
          </a:prstGeom>
        </p:spPr>
      </p:pic>
      <p:sp>
        <p:nvSpPr>
          <p:cNvPr id="5" name="Tytuł 1"/>
          <p:cNvSpPr txBox="1">
            <a:spLocks/>
          </p:cNvSpPr>
          <p:nvPr/>
        </p:nvSpPr>
        <p:spPr>
          <a:xfrm>
            <a:off x="1857356" y="1785926"/>
            <a:ext cx="1643074" cy="5714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pl-PL" sz="500" dirty="0" smtClean="0"/>
              <a:t>Zad 70.14 str. 275 zbiór</a:t>
            </a:r>
          </a:p>
          <a:p>
            <a:pPr lvl="0" algn="ctr">
              <a:spcBef>
                <a:spcPct val="0"/>
              </a:spcBef>
              <a:defRPr/>
            </a:pPr>
            <a:r>
              <a:rPr lang="pl-PL" sz="500" dirty="0" smtClean="0"/>
              <a:t>Znajdź w Internecie praktyczne</a:t>
            </a:r>
          </a:p>
          <a:p>
            <a:pPr lvl="0" algn="ctr">
              <a:spcBef>
                <a:spcPct val="0"/>
              </a:spcBef>
              <a:defRPr/>
            </a:pPr>
            <a:r>
              <a:rPr lang="pl-PL" sz="500" dirty="0" smtClean="0"/>
              <a:t> zastosowanie soczewki wynikające</a:t>
            </a:r>
          </a:p>
          <a:p>
            <a:pPr lvl="0" algn="ctr">
              <a:spcBef>
                <a:spcPct val="0"/>
              </a:spcBef>
              <a:defRPr/>
            </a:pPr>
            <a:r>
              <a:rPr lang="pl-PL" sz="500" dirty="0" smtClean="0"/>
              <a:t> z właściwości uzyskanego obrazu.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8" dur="123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9" dur="1230" decel="10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0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1" dur="1230" decel="10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12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17" dur="123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18" dur="123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9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20" dur="123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21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0"/>
            <a:ext cx="9144000" cy="15716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>
            <a:normAutofit/>
          </a:bodyPr>
          <a:lstStyle/>
          <a:p>
            <a:r>
              <a:rPr lang="pl-PL" sz="3800" b="1" dirty="0" smtClean="0">
                <a:solidFill>
                  <a:schemeClr val="bg1"/>
                </a:solidFill>
              </a:rPr>
              <a:t>Jak nazywa się odległość środka soczewki od ogniska?</a:t>
            </a:r>
            <a:endParaRPr lang="pl-PL" sz="3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0"/>
            <a:ext cx="9144000" cy="15716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rmAutofit/>
          </a:bodyPr>
          <a:lstStyle/>
          <a:p>
            <a:r>
              <a:rPr lang="pl-PL" sz="3800" b="1" dirty="0" smtClean="0">
                <a:solidFill>
                  <a:schemeClr val="bg1"/>
                </a:solidFill>
              </a:rPr>
              <a:t>Jakie jeszcze rodzaje soczewek poznaliście na poprzednich zajęciach?</a:t>
            </a:r>
            <a:endParaRPr lang="pl-PL" sz="3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0"/>
            <a:ext cx="9144000" cy="15716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715436" cy="1939916"/>
          </a:xfrm>
        </p:spPr>
        <p:txBody>
          <a:bodyPr>
            <a:normAutofit fontScale="90000"/>
          </a:bodyPr>
          <a:lstStyle/>
          <a:p>
            <a:r>
              <a:rPr lang="pl-PL" sz="3800" b="1" dirty="0" smtClean="0">
                <a:solidFill>
                  <a:schemeClr val="bg1"/>
                </a:solidFill>
              </a:rPr>
              <a:t>Jak nazywa się punkt, w którym przecinają się przedłużenia promieni załamanych, które przed przejściem przez soczewkę rozpraszającą były równoległe do osi optycznej?</a:t>
            </a:r>
            <a:endParaRPr lang="pl-PL" sz="3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0"/>
            <a:ext cx="9144000" cy="15716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rmAutofit/>
          </a:bodyPr>
          <a:lstStyle/>
          <a:p>
            <a:r>
              <a:rPr lang="pl-PL" sz="3800" b="1" dirty="0" smtClean="0">
                <a:solidFill>
                  <a:schemeClr val="bg1"/>
                </a:solidFill>
              </a:rPr>
              <a:t>Jakie pytanie można ułożyć, aby odpowiedzią na nie było hasło, które zostało na tablicy?</a:t>
            </a:r>
            <a:endParaRPr lang="pl-PL" sz="3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143247_r0_620.jpg"/>
          <p:cNvPicPr>
            <a:picLocks noChangeAspect="1"/>
          </p:cNvPicPr>
          <p:nvPr/>
        </p:nvPicPr>
        <p:blipFill>
          <a:blip r:embed="rId2"/>
          <a:srcRect r="5645"/>
          <a:stretch>
            <a:fillRect/>
          </a:stretch>
        </p:blipFill>
        <p:spPr>
          <a:xfrm rot="5400000">
            <a:off x="4181470" y="2105018"/>
            <a:ext cx="5572141" cy="3933825"/>
          </a:xfrm>
          <a:prstGeom prst="rect">
            <a:avLst/>
          </a:prstGeom>
        </p:spPr>
      </p:pic>
      <p:sp>
        <p:nvSpPr>
          <p:cNvPr id="10" name="Tytuł 1"/>
          <p:cNvSpPr txBox="1">
            <a:spLocks/>
          </p:cNvSpPr>
          <p:nvPr/>
        </p:nvSpPr>
        <p:spPr>
          <a:xfrm>
            <a:off x="4643438" y="2071678"/>
            <a:ext cx="411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Soczewki wypukłe</a:t>
            </a:r>
            <a:br>
              <a:rPr kumimoji="0" lang="pl-PL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skupiające</a:t>
            </a:r>
            <a:endParaRPr kumimoji="0" lang="pl-PL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1" name="Obraz 10" descr="143247_r0_620.jpg"/>
          <p:cNvPicPr>
            <a:picLocks noChangeAspect="1"/>
          </p:cNvPicPr>
          <p:nvPr/>
        </p:nvPicPr>
        <p:blipFill>
          <a:blip r:embed="rId2"/>
          <a:srcRect l="4677" t="23970" r="51774" b="12470"/>
          <a:stretch>
            <a:fillRect/>
          </a:stretch>
        </p:blipFill>
        <p:spPr>
          <a:xfrm rot="5400000">
            <a:off x="5464974" y="1607332"/>
            <a:ext cx="2571769" cy="2500329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4114800" cy="114300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Soczewki wypukłe</a:t>
            </a:r>
            <a:br>
              <a:rPr lang="pl-PL" b="1" dirty="0" smtClean="0"/>
            </a:br>
            <a:r>
              <a:rPr lang="pl-PL" b="1" dirty="0" smtClean="0"/>
              <a:t>skupiające</a:t>
            </a:r>
            <a:endParaRPr lang="pl-PL" b="1" dirty="0"/>
          </a:p>
        </p:txBody>
      </p:sp>
      <p:pic>
        <p:nvPicPr>
          <p:cNvPr id="5" name="Obraz 4" descr="143247_r0_620.jpg"/>
          <p:cNvPicPr>
            <a:picLocks noChangeAspect="1"/>
          </p:cNvPicPr>
          <p:nvPr/>
        </p:nvPicPr>
        <p:blipFill>
          <a:blip r:embed="rId2"/>
          <a:srcRect r="26436"/>
          <a:stretch>
            <a:fillRect/>
          </a:stretch>
        </p:blipFill>
        <p:spPr>
          <a:xfrm rot="5400000" flipV="1">
            <a:off x="73120" y="2501996"/>
            <a:ext cx="4572008" cy="4140000"/>
          </a:xfrm>
          <a:prstGeom prst="rect">
            <a:avLst/>
          </a:prstGeom>
        </p:spPr>
      </p:pic>
      <p:sp>
        <p:nvSpPr>
          <p:cNvPr id="7" name="Tytuł 1"/>
          <p:cNvSpPr txBox="1">
            <a:spLocks/>
          </p:cNvSpPr>
          <p:nvPr/>
        </p:nvSpPr>
        <p:spPr>
          <a:xfrm>
            <a:off x="428596" y="3286124"/>
            <a:ext cx="42862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700" b="1" dirty="0" smtClean="0">
                <a:latin typeface="+mj-lt"/>
                <a:ea typeface="+mj-ea"/>
                <a:cs typeface="+mj-cs"/>
              </a:rPr>
              <a:t>    </a:t>
            </a:r>
            <a:r>
              <a:rPr kumimoji="0" lang="pl-PL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Soczewki wypukłe</a:t>
            </a:r>
            <a:br>
              <a:rPr kumimoji="0" lang="pl-PL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l-PL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Elipsa 7"/>
          <p:cNvSpPr/>
          <p:nvPr/>
        </p:nvSpPr>
        <p:spPr>
          <a:xfrm>
            <a:off x="1195306" y="2786058"/>
            <a:ext cx="2448000" cy="244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Obraz 8" descr="143247_r0_620.jpg"/>
          <p:cNvPicPr>
            <a:picLocks noChangeAspect="1"/>
          </p:cNvPicPr>
          <p:nvPr/>
        </p:nvPicPr>
        <p:blipFill>
          <a:blip r:embed="rId2"/>
          <a:srcRect l="4605" t="22889" r="51333" b="12752"/>
          <a:stretch>
            <a:fillRect/>
          </a:stretch>
        </p:blipFill>
        <p:spPr>
          <a:xfrm rot="5400000" flipV="1">
            <a:off x="1228057" y="2608745"/>
            <a:ext cx="2738001" cy="2664000"/>
          </a:xfrm>
          <a:prstGeom prst="rect">
            <a:avLst/>
          </a:prstGeom>
        </p:spPr>
      </p:pic>
      <p:sp>
        <p:nvSpPr>
          <p:cNvPr id="6" name="Tytuł 1"/>
          <p:cNvSpPr txBox="1">
            <a:spLocks/>
          </p:cNvSpPr>
          <p:nvPr/>
        </p:nvSpPr>
        <p:spPr>
          <a:xfrm flipH="1">
            <a:off x="1214414" y="3571868"/>
            <a:ext cx="2714644" cy="9287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ewki</a:t>
            </a:r>
            <a:r>
              <a:rPr kumimoji="0" lang="pl-PL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pl-PL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wyp</a:t>
            </a:r>
            <a:endParaRPr kumimoji="0" lang="pl-PL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4800" b="1" dirty="0" err="1" smtClean="0">
                <a:latin typeface="+mj-lt"/>
                <a:ea typeface="+mj-ea"/>
                <a:cs typeface="+mj-cs"/>
              </a:rPr>
              <a:t>kupiając</a:t>
            </a:r>
            <a:endParaRPr kumimoji="0" lang="pl-PL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ytuł 1"/>
          <p:cNvSpPr txBox="1">
            <a:spLocks/>
          </p:cNvSpPr>
          <p:nvPr/>
        </p:nvSpPr>
        <p:spPr>
          <a:xfrm>
            <a:off x="4643438" y="2071678"/>
            <a:ext cx="411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4400" b="1" dirty="0" smtClean="0">
                <a:latin typeface="+mj-lt"/>
                <a:ea typeface="+mj-ea"/>
                <a:cs typeface="+mj-cs"/>
              </a:rPr>
              <a:t>         </a:t>
            </a:r>
            <a:r>
              <a:rPr kumimoji="0" lang="pl-PL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ewki</a:t>
            </a:r>
            <a:r>
              <a:rPr kumimoji="0" lang="pl-PL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pl-PL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wyp</a:t>
            </a:r>
            <a:endParaRPr kumimoji="0" lang="pl-PL" sz="44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skupiające</a:t>
            </a:r>
            <a:endParaRPr kumimoji="0" lang="pl-PL" sz="44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 flipH="1" flipV="1">
            <a:off x="5715008" y="2428868"/>
            <a:ext cx="2143140" cy="9287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Soczewki wypukłe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000" b="1" dirty="0" smtClean="0">
                <a:latin typeface="+mj-lt"/>
                <a:ea typeface="+mj-ea"/>
                <a:cs typeface="+mj-cs"/>
              </a:rPr>
              <a:t>skupiające</a:t>
            </a:r>
            <a:endParaRPr kumimoji="0" lang="pl-PL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DOŚWIADCZENIE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343</Words>
  <Application>Microsoft Office PowerPoint</Application>
  <PresentationFormat>Pokaz na ekranie (4:3)</PresentationFormat>
  <Paragraphs>52</Paragraphs>
  <Slides>23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4" baseType="lpstr">
      <vt:lpstr>Motyw pakietu Office</vt:lpstr>
      <vt:lpstr>W której soczewce promienie równoległe    do osi optycznej po przejściu przez tę soczewkę przecinają się w jednym punkcie?</vt:lpstr>
      <vt:lpstr>Jak nazywa się punkt, w którym przecinają się promienie załamane, które przed przejściem przez soczewkę skupiającą były równoległe     do osi optycznej?</vt:lpstr>
      <vt:lpstr>Jak nazywa się odległość środka soczewki od ogniska?</vt:lpstr>
      <vt:lpstr>Jakie jeszcze rodzaje soczewek poznaliście na poprzednich zajęciach?</vt:lpstr>
      <vt:lpstr>Jak nazywa się punkt, w którym przecinają się przedłużenia promieni załamanych, które przed przejściem przez soczewkę rozpraszającą były równoległe do osi optycznej?</vt:lpstr>
      <vt:lpstr>Jakie pytanie można ułożyć, aby odpowiedzią na nie było hasło, które zostało na tablicy?</vt:lpstr>
      <vt:lpstr>Slajd 7</vt:lpstr>
      <vt:lpstr>Soczewki wypukłe skupiające</vt:lpstr>
      <vt:lpstr>DOŚWIADCZENIE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Soczewki wklęsłe rozpraszające</vt:lpstr>
      <vt:lpstr>Slajd 18</vt:lpstr>
      <vt:lpstr>Slajd 19</vt:lpstr>
      <vt:lpstr>Slajd 20</vt:lpstr>
      <vt:lpstr>PODSUMOWANIE</vt:lpstr>
      <vt:lpstr>Slajd 22</vt:lpstr>
      <vt:lpstr>Slajd 23</vt:lpstr>
    </vt:vector>
  </TitlesOfParts>
  <Company>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Otrzymywanie obrazów  za pomocą soczewek</dc:title>
  <dc:creator>A</dc:creator>
  <cp:lastModifiedBy>A</cp:lastModifiedBy>
  <cp:revision>37</cp:revision>
  <dcterms:created xsi:type="dcterms:W3CDTF">2016-11-15T15:28:16Z</dcterms:created>
  <dcterms:modified xsi:type="dcterms:W3CDTF">2018-06-09T15:43:12Z</dcterms:modified>
</cp:coreProperties>
</file>