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25C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BF8642C-B687-42E4-80B8-AA372BA6C465}" type="datetimeFigureOut">
              <a:rPr lang="pl-PL" smtClean="0"/>
              <a:pPr/>
              <a:t>05.04.2021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14BF1B3-ECEB-4632-8AB6-DE9610791FAC}" type="slidenum">
              <a:rPr lang="pl-PL" smtClean="0"/>
              <a:pPr/>
              <a:t>‹#›</a:t>
            </a:fld>
            <a:endParaRPr lang="pl-PL"/>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8642C-B687-42E4-80B8-AA372BA6C465}" type="datetimeFigureOut">
              <a:rPr lang="pl-PL" smtClean="0"/>
              <a:pPr/>
              <a:t>05.04.2021</a:t>
            </a:fld>
            <a:endParaRPr lang="pl-PL"/>
          </a:p>
        </p:txBody>
      </p:sp>
      <p:sp>
        <p:nvSpPr>
          <p:cNvPr id="5" name="Symbol zastępczy stopki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F1B3-ECEB-4632-8AB6-DE9610791FA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85720" y="214290"/>
            <a:ext cx="8486812" cy="1857388"/>
          </a:xfrm>
        </p:spPr>
        <p:txBody>
          <a:bodyPr>
            <a:normAutofit/>
          </a:bodyPr>
          <a:lstStyle/>
          <a:p>
            <a:r>
              <a:rPr lang="pl-PL" sz="96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rPr>
              <a:t>Female Scientistis</a:t>
            </a:r>
            <a:endParaRPr lang="pl-PL" sz="9600" b="1" spc="100" dirty="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ndParaRPr>
          </a:p>
        </p:txBody>
      </p:sp>
      <p:pic>
        <p:nvPicPr>
          <p:cNvPr id="11268" name="Picture 4" descr="https://i.pinimg.com/564x/51/89/ab/5189ab0e917389b7c50831f8c8865c1a.jpg"/>
          <p:cNvPicPr>
            <a:picLocks noChangeAspect="1" noChangeArrowheads="1"/>
          </p:cNvPicPr>
          <p:nvPr/>
        </p:nvPicPr>
        <p:blipFill>
          <a:blip r:embed="rId2"/>
          <a:srcRect b="13636"/>
          <a:stretch>
            <a:fillRect/>
          </a:stretch>
        </p:blipFill>
        <p:spPr bwMode="auto">
          <a:xfrm>
            <a:off x="2214546" y="1857364"/>
            <a:ext cx="4714864" cy="4071942"/>
          </a:xfrm>
          <a:prstGeom prst="rect">
            <a:avLst/>
          </a:prstGeom>
          <a:noFill/>
        </p:spPr>
      </p:pic>
      <p:cxnSp>
        <p:nvCxnSpPr>
          <p:cNvPr id="7" name="Łącznik łamany 6"/>
          <p:cNvCxnSpPr/>
          <p:nvPr/>
        </p:nvCxnSpPr>
        <p:spPr>
          <a:xfrm rot="5400000">
            <a:off x="428596" y="3857628"/>
            <a:ext cx="1714512" cy="85725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Łącznik łamany 9"/>
          <p:cNvCxnSpPr/>
          <p:nvPr/>
        </p:nvCxnSpPr>
        <p:spPr>
          <a:xfrm>
            <a:off x="857224" y="5357826"/>
            <a:ext cx="2071702" cy="42862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4" name="Łącznik łamany 13"/>
          <p:cNvCxnSpPr/>
          <p:nvPr/>
        </p:nvCxnSpPr>
        <p:spPr>
          <a:xfrm rot="16200000" flipH="1">
            <a:off x="6929454" y="2214554"/>
            <a:ext cx="1357322" cy="92869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7" name="Łącznik łamany 16"/>
          <p:cNvCxnSpPr/>
          <p:nvPr/>
        </p:nvCxnSpPr>
        <p:spPr>
          <a:xfrm rot="10800000" flipV="1">
            <a:off x="6715140" y="4000504"/>
            <a:ext cx="1428760" cy="128588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43438" y="0"/>
            <a:ext cx="4500562"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5214942" y="2000240"/>
            <a:ext cx="3471858" cy="3757625"/>
          </a:xfrm>
        </p:spPr>
        <p:txBody>
          <a:bodyPr>
            <a:normAutofit/>
          </a:bodyPr>
          <a:lstStyle/>
          <a:p>
            <a:pPr algn="r">
              <a:buNone/>
            </a:pPr>
            <a:r>
              <a:rPr lang="pl-PL" sz="2400" dirty="0" smtClean="0">
                <a:latin typeface="Bahnschrift SemiLight Condensed" pitchFamily="34" charset="0"/>
              </a:rPr>
              <a:t>Esther was born in 1922 in New York. She studied genetics in the Stanford University and she defended her doctorate in the Wisconsin University. She discovered the lambda phage which became as a model organism and cloning tool used in genetics.     </a:t>
            </a:r>
            <a:endParaRPr lang="pl-PL" sz="2400" dirty="0">
              <a:latin typeface="Bahnschrift SemiLight Condensed" pitchFamily="34" charset="0"/>
            </a:endParaRPr>
          </a:p>
        </p:txBody>
      </p:sp>
      <p:cxnSp>
        <p:nvCxnSpPr>
          <p:cNvPr id="7" name="Łącznik łamany 6"/>
          <p:cNvCxnSpPr>
            <a:stCxn id="2" idx="3"/>
          </p:cNvCxnSpPr>
          <p:nvPr/>
        </p:nvCxnSpPr>
        <p:spPr>
          <a:xfrm>
            <a:off x="5757842" y="791339"/>
            <a:ext cx="3386158" cy="78027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214282" y="285728"/>
            <a:ext cx="5543560" cy="1011222"/>
          </a:xfrm>
        </p:spPr>
        <p:style>
          <a:lnRef idx="3">
            <a:schemeClr val="lt1"/>
          </a:lnRef>
          <a:fillRef idx="1">
            <a:schemeClr val="dk1"/>
          </a:fillRef>
          <a:effectRef idx="1">
            <a:schemeClr val="dk1"/>
          </a:effectRef>
          <a:fontRef idx="minor">
            <a:schemeClr val="lt1"/>
          </a:fontRef>
        </p:style>
        <p:txBody>
          <a:bodyPr>
            <a:normAutofit/>
          </a:bodyPr>
          <a:lstStyle/>
          <a:p>
            <a:r>
              <a:rPr lang="pl-PL" sz="53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Esther Lederberg</a:t>
            </a:r>
          </a:p>
        </p:txBody>
      </p:sp>
      <p:cxnSp>
        <p:nvCxnSpPr>
          <p:cNvPr id="11" name="Łącznik łamany 10"/>
          <p:cNvCxnSpPr/>
          <p:nvPr/>
        </p:nvCxnSpPr>
        <p:spPr>
          <a:xfrm>
            <a:off x="4286248" y="5500702"/>
            <a:ext cx="4857752" cy="71438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3" name="Łącznik łamany 12"/>
          <p:cNvCxnSpPr/>
          <p:nvPr/>
        </p:nvCxnSpPr>
        <p:spPr>
          <a:xfrm rot="5400000" flipH="1" flipV="1">
            <a:off x="1035819" y="1464455"/>
            <a:ext cx="642942" cy="42862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1026" name="Picture 2" descr="Professor Esther Lederberg | Biographical summary"/>
          <p:cNvPicPr>
            <a:picLocks noChangeAspect="1" noChangeArrowheads="1"/>
          </p:cNvPicPr>
          <p:nvPr/>
        </p:nvPicPr>
        <p:blipFill>
          <a:blip r:embed="rId2"/>
          <a:srcRect/>
          <a:stretch>
            <a:fillRect/>
          </a:stretch>
        </p:blipFill>
        <p:spPr bwMode="auto">
          <a:xfrm>
            <a:off x="428596" y="2071678"/>
            <a:ext cx="3714750" cy="37147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osalyn Yalow – Wikipedia, wolna encyklopedia"/>
          <p:cNvPicPr>
            <a:picLocks noChangeAspect="1" noChangeArrowheads="1"/>
          </p:cNvPicPr>
          <p:nvPr/>
        </p:nvPicPr>
        <p:blipFill>
          <a:blip r:embed="rId2"/>
          <a:srcRect/>
          <a:stretch>
            <a:fillRect/>
          </a:stretch>
        </p:blipFill>
        <p:spPr bwMode="auto">
          <a:xfrm>
            <a:off x="571472" y="2000240"/>
            <a:ext cx="3719066" cy="41434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Prostokąt 4"/>
          <p:cNvSpPr/>
          <p:nvPr/>
        </p:nvSpPr>
        <p:spPr>
          <a:xfrm>
            <a:off x="4786314" y="0"/>
            <a:ext cx="4357686"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4786314" y="1571612"/>
            <a:ext cx="4071966" cy="4786346"/>
          </a:xfrm>
        </p:spPr>
        <p:txBody>
          <a:bodyPr>
            <a:normAutofit/>
          </a:bodyPr>
          <a:lstStyle/>
          <a:p>
            <a:pPr algn="r">
              <a:buNone/>
            </a:pPr>
            <a:r>
              <a:rPr lang="pl-PL" sz="2400" dirty="0" smtClean="0">
                <a:latin typeface="Bahnschrift SemiLight Condensed" pitchFamily="34" charset="0"/>
              </a:rPr>
              <a:t>Rosalyn was born in 1921 in Bronx. She and  her partner developed technique for testing hormones (radioimmunology </a:t>
            </a:r>
            <a:r>
              <a:rPr lang="pl-PL" sz="2400" dirty="0">
                <a:latin typeface="Bahnschrift SemiLight Condensed" pitchFamily="34" charset="0"/>
              </a:rPr>
              <a:t>).</a:t>
            </a:r>
            <a:r>
              <a:rPr lang="en-US" sz="2400" dirty="0">
                <a:latin typeface="Bahnschrift SemiLight Condensed" pitchFamily="34" charset="0"/>
              </a:rPr>
              <a:t> It involves the reaction of an antigen with an </a:t>
            </a:r>
            <a:r>
              <a:rPr lang="en-US" sz="2400" dirty="0" smtClean="0">
                <a:latin typeface="Bahnschrift SemiLight Condensed" pitchFamily="34" charset="0"/>
              </a:rPr>
              <a:t>antibody</a:t>
            </a:r>
            <a:r>
              <a:rPr lang="pl-PL" sz="2400" dirty="0" smtClean="0">
                <a:latin typeface="Bahnschrift SemiLight Condensed" pitchFamily="34" charset="0"/>
              </a:rPr>
              <a:t>. She was second women who got Nobel Prize </a:t>
            </a:r>
            <a:r>
              <a:rPr lang="en-US" sz="2400" dirty="0">
                <a:latin typeface="Bahnschrift SemiLight Condensed" pitchFamily="34" charset="0"/>
              </a:rPr>
              <a:t>in the field of </a:t>
            </a:r>
            <a:r>
              <a:rPr lang="en-US" sz="2400" dirty="0" smtClean="0">
                <a:latin typeface="Bahnschrift SemiLight Condensed" pitchFamily="34" charset="0"/>
              </a:rPr>
              <a:t>physiology</a:t>
            </a:r>
            <a:r>
              <a:rPr lang="pl-PL" sz="2400" dirty="0" smtClean="0">
                <a:latin typeface="Bahnschrift SemiLight Condensed" pitchFamily="34" charset="0"/>
              </a:rPr>
              <a:t>. Thanks to her, today we can find difference between type 1 diabetes and type 2 diabetes.   </a:t>
            </a:r>
            <a:endParaRPr lang="pl-PL" sz="2400" dirty="0">
              <a:latin typeface="Bahnschrift SemiLight Condensed" pitchFamily="34" charset="0"/>
            </a:endParaRPr>
          </a:p>
        </p:txBody>
      </p:sp>
      <p:cxnSp>
        <p:nvCxnSpPr>
          <p:cNvPr id="7" name="Łącznik łamany 6"/>
          <p:cNvCxnSpPr/>
          <p:nvPr/>
        </p:nvCxnSpPr>
        <p:spPr>
          <a:xfrm>
            <a:off x="4429124" y="5643578"/>
            <a:ext cx="4714876" cy="71438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2" name="Łącznik łamany 11"/>
          <p:cNvCxnSpPr>
            <a:stCxn id="2" idx="3"/>
          </p:cNvCxnSpPr>
          <p:nvPr/>
        </p:nvCxnSpPr>
        <p:spPr>
          <a:xfrm flipV="1">
            <a:off x="5943584" y="357166"/>
            <a:ext cx="3200416" cy="428624"/>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214282" y="214290"/>
            <a:ext cx="5729302" cy="1143000"/>
          </a:xfrm>
        </p:spPr>
        <p:style>
          <a:lnRef idx="3">
            <a:schemeClr val="lt1"/>
          </a:lnRef>
          <a:fillRef idx="1">
            <a:schemeClr val="dk1"/>
          </a:fillRef>
          <a:effectRef idx="1">
            <a:schemeClr val="dk1"/>
          </a:effectRef>
          <a:fontRef idx="minor">
            <a:schemeClr val="lt1"/>
          </a:fontRef>
        </p:style>
        <p:txBody>
          <a:bodyPr>
            <a:noAutofit/>
          </a:bodyPr>
          <a:lstStyle/>
          <a:p>
            <a:r>
              <a:rPr lang="pl-PL" sz="6600" b="1" spc="100" dirty="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rPr>
              <a:t>Rosalyn Yalow</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4500562"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0" y="2428868"/>
            <a:ext cx="4329114" cy="2571768"/>
          </a:xfrm>
        </p:spPr>
        <p:txBody>
          <a:bodyPr>
            <a:normAutofit/>
          </a:bodyPr>
          <a:lstStyle/>
          <a:p>
            <a:pPr algn="r">
              <a:buNone/>
            </a:pPr>
            <a:r>
              <a:rPr lang="pl-PL" sz="2400" dirty="0">
                <a:latin typeface="Bahnschrift SemiLight Condensed" pitchFamily="34" charset="0"/>
              </a:rPr>
              <a:t>Patricia was born in </a:t>
            </a:r>
            <a:r>
              <a:rPr lang="pl-PL" sz="2400" dirty="0" smtClean="0">
                <a:latin typeface="Bahnschrift SemiLight Condensed" pitchFamily="34" charset="0"/>
              </a:rPr>
              <a:t>1942 in New York and she was working as a ophthalmologist.</a:t>
            </a:r>
            <a:r>
              <a:rPr lang="pl-PL" sz="2400" dirty="0" smtClean="0"/>
              <a:t> </a:t>
            </a:r>
            <a:r>
              <a:rPr lang="pl-PL" sz="2400" dirty="0" smtClean="0">
                <a:latin typeface="Bahnschrift SemiLight Condensed" pitchFamily="34" charset="0"/>
              </a:rPr>
              <a:t>She </a:t>
            </a:r>
            <a:r>
              <a:rPr lang="pl-PL" sz="2400" dirty="0">
                <a:latin typeface="Bahnschrift SemiLight Condensed" pitchFamily="34" charset="0"/>
              </a:rPr>
              <a:t>invented a laser </a:t>
            </a:r>
            <a:r>
              <a:rPr lang="pl-PL" sz="2400" dirty="0" smtClean="0">
                <a:latin typeface="Bahnschrift SemiLight Condensed" pitchFamily="34" charset="0"/>
              </a:rPr>
              <a:t>probe</a:t>
            </a:r>
            <a:r>
              <a:rPr lang="pl-PL" sz="2400" dirty="0">
                <a:latin typeface="Bahnschrift SemiLight Condensed" pitchFamily="34" charset="0"/>
              </a:rPr>
              <a:t> </a:t>
            </a:r>
            <a:r>
              <a:rPr lang="pl-PL" sz="2400" dirty="0" smtClean="0">
                <a:latin typeface="Bahnschrift SemiLight Condensed" pitchFamily="34" charset="0"/>
              </a:rPr>
              <a:t>which helped in fight with cataract. </a:t>
            </a:r>
            <a:endParaRPr lang="pl-PL" sz="2400" dirty="0">
              <a:latin typeface="Bahnschrift SemiLight Condensed" pitchFamily="34" charset="0"/>
            </a:endParaRPr>
          </a:p>
        </p:txBody>
      </p:sp>
      <p:cxnSp>
        <p:nvCxnSpPr>
          <p:cNvPr id="8" name="Łącznik łamany 7"/>
          <p:cNvCxnSpPr/>
          <p:nvPr/>
        </p:nvCxnSpPr>
        <p:spPr>
          <a:xfrm>
            <a:off x="0" y="4357694"/>
            <a:ext cx="4786314" cy="121444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2" name="Łącznik łamany 11"/>
          <p:cNvCxnSpPr/>
          <p:nvPr/>
        </p:nvCxnSpPr>
        <p:spPr>
          <a:xfrm rot="10800000" flipV="1">
            <a:off x="0" y="500042"/>
            <a:ext cx="3357554" cy="85725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357554" y="274638"/>
            <a:ext cx="5572164" cy="1011222"/>
          </a:xfrm>
        </p:spPr>
        <p:style>
          <a:lnRef idx="3">
            <a:schemeClr val="lt1"/>
          </a:lnRef>
          <a:fillRef idx="1">
            <a:schemeClr val="dk1"/>
          </a:fillRef>
          <a:effectRef idx="1">
            <a:schemeClr val="dk1"/>
          </a:effectRef>
          <a:fontRef idx="minor">
            <a:schemeClr val="lt1"/>
          </a:fontRef>
        </p:style>
        <p:txBody>
          <a:bodyPr>
            <a:normAutofit fontScale="90000"/>
          </a:bodyPr>
          <a:lstStyle/>
          <a:p>
            <a:r>
              <a:rPr lang="pl-PL" sz="6600" b="1" spc="100" dirty="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Patricia</a:t>
            </a:r>
            <a:r>
              <a:rPr lang="pl-PL" dirty="0" smtClean="0"/>
              <a:t> </a:t>
            </a:r>
            <a:r>
              <a:rPr lang="pl-PL" sz="6600" b="1" spc="100" dirty="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Bath</a:t>
            </a:r>
          </a:p>
        </p:txBody>
      </p:sp>
      <p:pic>
        <p:nvPicPr>
          <p:cNvPr id="15362" name="Picture 2" descr="Dr. Patricia Bath, 76, Who Took On Blindness and Earned a Patent, Dies -  The New York Times"/>
          <p:cNvPicPr>
            <a:picLocks noChangeAspect="1" noChangeArrowheads="1"/>
          </p:cNvPicPr>
          <p:nvPr/>
        </p:nvPicPr>
        <p:blipFill>
          <a:blip r:embed="rId2"/>
          <a:srcRect/>
          <a:stretch>
            <a:fillRect/>
          </a:stretch>
        </p:blipFill>
        <p:spPr bwMode="auto">
          <a:xfrm>
            <a:off x="4782961" y="1714487"/>
            <a:ext cx="3948962" cy="41434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429092" y="0"/>
            <a:ext cx="4714908" cy="6858048"/>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4714876" y="2214554"/>
            <a:ext cx="4143404" cy="3286148"/>
          </a:xfrm>
        </p:spPr>
        <p:txBody>
          <a:bodyPr>
            <a:normAutofit/>
          </a:bodyPr>
          <a:lstStyle/>
          <a:p>
            <a:pPr algn="r">
              <a:buNone/>
            </a:pPr>
            <a:r>
              <a:rPr lang="pl-PL" sz="2400" dirty="0" smtClean="0">
                <a:latin typeface="Bahnschrift SemiLight Condensed" pitchFamily="34" charset="0"/>
              </a:rPr>
              <a:t>Ada was born in 1815 in London. She published scheme about mechanical computer -Charles  Babbage. Because of it she is considered as the first developer. Eventually, complete copy of machine never showed up.</a:t>
            </a:r>
            <a:endParaRPr lang="pl-PL" sz="2400" dirty="0">
              <a:latin typeface="Bahnschrift SemiLight Condensed" pitchFamily="34" charset="0"/>
            </a:endParaRPr>
          </a:p>
        </p:txBody>
      </p:sp>
      <p:cxnSp>
        <p:nvCxnSpPr>
          <p:cNvPr id="10" name="Łącznik łamany 9"/>
          <p:cNvCxnSpPr/>
          <p:nvPr/>
        </p:nvCxnSpPr>
        <p:spPr>
          <a:xfrm>
            <a:off x="4000496" y="5429264"/>
            <a:ext cx="5143504" cy="50006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2" name="Łącznik łamany 11"/>
          <p:cNvCxnSpPr/>
          <p:nvPr/>
        </p:nvCxnSpPr>
        <p:spPr>
          <a:xfrm rot="10800000">
            <a:off x="0" y="1785926"/>
            <a:ext cx="500034" cy="214314"/>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4" name="Łącznik łamany 13"/>
          <p:cNvCxnSpPr/>
          <p:nvPr/>
        </p:nvCxnSpPr>
        <p:spPr>
          <a:xfrm flipV="1">
            <a:off x="6286512" y="428604"/>
            <a:ext cx="2857488" cy="571504"/>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285720" y="214290"/>
            <a:ext cx="5972188" cy="1011222"/>
          </a:xfrm>
        </p:spPr>
        <p:style>
          <a:lnRef idx="3">
            <a:schemeClr val="lt1"/>
          </a:lnRef>
          <a:fillRef idx="1">
            <a:schemeClr val="dk1"/>
          </a:fillRef>
          <a:effectRef idx="1">
            <a:schemeClr val="dk1"/>
          </a:effectRef>
          <a:fontRef idx="minor">
            <a:schemeClr val="lt1"/>
          </a:fontRef>
        </p:style>
        <p:txBody>
          <a:bodyPr>
            <a:normAutofit/>
          </a:bodyPr>
          <a:lstStyle/>
          <a:p>
            <a:r>
              <a:rPr lang="pl-PL" sz="59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Ada Lovelace</a:t>
            </a:r>
            <a:endParaRPr lang="pl-PL" sz="5900" b="1" spc="100" dirty="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endParaRPr>
          </a:p>
        </p:txBody>
      </p:sp>
      <p:pic>
        <p:nvPicPr>
          <p:cNvPr id="1026" name="Picture 2" descr="Algorytm Ady. Niezwykła biografia Ady Lovelace – James Essinger ZNAK |  Signum Temporis"/>
          <p:cNvPicPr>
            <a:picLocks noChangeAspect="1" noChangeArrowheads="1"/>
          </p:cNvPicPr>
          <p:nvPr/>
        </p:nvPicPr>
        <p:blipFill>
          <a:blip r:embed="rId2"/>
          <a:srcRect/>
          <a:stretch>
            <a:fillRect/>
          </a:stretch>
        </p:blipFill>
        <p:spPr bwMode="auto">
          <a:xfrm>
            <a:off x="571472" y="1571611"/>
            <a:ext cx="3286148" cy="47195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4572000"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0" y="1571612"/>
            <a:ext cx="4329146" cy="4554552"/>
          </a:xfrm>
        </p:spPr>
        <p:txBody>
          <a:bodyPr>
            <a:normAutofit/>
          </a:bodyPr>
          <a:lstStyle/>
          <a:p>
            <a:pPr algn="r">
              <a:buNone/>
            </a:pPr>
            <a:r>
              <a:rPr lang="pl-PL" sz="2400" dirty="0" smtClean="0">
                <a:latin typeface="Bahnschrift SemiLight Condensed" pitchFamily="34" charset="0"/>
              </a:rPr>
              <a:t>Rosalind was born in 1920 in London. She graduated from  Cambridge University and she defended her doctorate in phisical chemistry. She is codiscoverd of the DNA dobule helix. In 1953 she focused on virus research. When she become 37 she got ovarian cancer and despite the disease she spent last weeks of her life in the laboratory.    </a:t>
            </a:r>
            <a:endParaRPr lang="pl-PL" sz="2400" dirty="0">
              <a:latin typeface="Bahnschrift SemiLight Condensed" pitchFamily="34" charset="0"/>
            </a:endParaRPr>
          </a:p>
        </p:txBody>
      </p:sp>
      <p:cxnSp>
        <p:nvCxnSpPr>
          <p:cNvPr id="9" name="Łącznik łamany 8"/>
          <p:cNvCxnSpPr/>
          <p:nvPr/>
        </p:nvCxnSpPr>
        <p:spPr>
          <a:xfrm rot="10800000" flipV="1">
            <a:off x="8572528" y="2214554"/>
            <a:ext cx="571472" cy="35719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pic>
        <p:nvPicPr>
          <p:cNvPr id="17410" name="Picture 2" descr="Rosalind Franklin, pieza clave del descubrimiento de la estructura del ADN  | elmundo.es salud"/>
          <p:cNvPicPr>
            <a:picLocks noChangeAspect="1" noChangeArrowheads="1"/>
          </p:cNvPicPr>
          <p:nvPr/>
        </p:nvPicPr>
        <p:blipFill>
          <a:blip r:embed="rId2"/>
          <a:srcRect/>
          <a:stretch>
            <a:fillRect/>
          </a:stretch>
        </p:blipFill>
        <p:spPr bwMode="auto">
          <a:xfrm>
            <a:off x="5000628" y="1750183"/>
            <a:ext cx="3457619" cy="43220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3" name="Łącznik łamany 12"/>
          <p:cNvCxnSpPr/>
          <p:nvPr/>
        </p:nvCxnSpPr>
        <p:spPr>
          <a:xfrm rot="10800000" flipV="1">
            <a:off x="0" y="5572140"/>
            <a:ext cx="4929190" cy="785818"/>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6" name="Łącznik łamany 15"/>
          <p:cNvCxnSpPr/>
          <p:nvPr/>
        </p:nvCxnSpPr>
        <p:spPr>
          <a:xfrm rot="16200000" flipH="1">
            <a:off x="6357962" y="6357946"/>
            <a:ext cx="642918" cy="35719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8" name="Łącznik łamany 17"/>
          <p:cNvCxnSpPr/>
          <p:nvPr/>
        </p:nvCxnSpPr>
        <p:spPr>
          <a:xfrm rot="10800000">
            <a:off x="0" y="285728"/>
            <a:ext cx="3357554" cy="71438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357554" y="214290"/>
            <a:ext cx="5472122" cy="1154098"/>
          </a:xfrm>
        </p:spPr>
        <p:style>
          <a:lnRef idx="3">
            <a:schemeClr val="lt1"/>
          </a:lnRef>
          <a:fillRef idx="1">
            <a:schemeClr val="dk1"/>
          </a:fillRef>
          <a:effectRef idx="1">
            <a:schemeClr val="dk1"/>
          </a:effectRef>
          <a:fontRef idx="minor">
            <a:schemeClr val="lt1"/>
          </a:fontRef>
        </p:style>
        <p:txBody>
          <a:bodyPr>
            <a:normAutofit/>
          </a:bodyPr>
          <a:lstStyle/>
          <a:p>
            <a:r>
              <a:rPr lang="pl-PL" sz="59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Rosalind Franklin</a:t>
            </a:r>
          </a:p>
        </p:txBody>
      </p:sp>
    </p:spTree>
  </p:cSld>
  <p:clrMapOvr>
    <a:masterClrMapping/>
  </p:clrMapOvr>
  <p:transition spd="slow">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572000" y="0"/>
            <a:ext cx="4572000"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4929190" y="2143116"/>
            <a:ext cx="4000528" cy="2143140"/>
          </a:xfrm>
        </p:spPr>
        <p:txBody>
          <a:bodyPr>
            <a:normAutofit/>
          </a:bodyPr>
          <a:lstStyle/>
          <a:p>
            <a:pPr algn="r">
              <a:buNone/>
            </a:pPr>
            <a:r>
              <a:rPr lang="pl-PL" sz="2400" dirty="0" smtClean="0">
                <a:latin typeface="Bahnschrift SemiLight Condensed" pitchFamily="34" charset="0"/>
              </a:rPr>
              <a:t>Dorothy was born in 1910 in Cairo and she was the winner of the Nobel Prize in chemistry. She outlined structure penicillin and vitamin B12.</a:t>
            </a:r>
            <a:endParaRPr lang="pl-PL" sz="2400" dirty="0">
              <a:latin typeface="Bahnschrift SemiLight Condensed" pitchFamily="34" charset="0"/>
            </a:endParaRPr>
          </a:p>
        </p:txBody>
      </p:sp>
      <p:pic>
        <p:nvPicPr>
          <p:cNvPr id="18434" name="Picture 2" descr="Dorothy Crowfoot Hodgkin | TrowelBlazers"/>
          <p:cNvPicPr>
            <a:picLocks noChangeAspect="1" noChangeArrowheads="1"/>
          </p:cNvPicPr>
          <p:nvPr/>
        </p:nvPicPr>
        <p:blipFill>
          <a:blip r:embed="rId2"/>
          <a:srcRect/>
          <a:stretch>
            <a:fillRect/>
          </a:stretch>
        </p:blipFill>
        <p:spPr bwMode="auto">
          <a:xfrm>
            <a:off x="571472" y="1785926"/>
            <a:ext cx="3571900" cy="45326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9" name="Łącznik łamany 8"/>
          <p:cNvCxnSpPr/>
          <p:nvPr/>
        </p:nvCxnSpPr>
        <p:spPr>
          <a:xfrm>
            <a:off x="7000892" y="1071546"/>
            <a:ext cx="2143108" cy="71438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428596" y="214290"/>
            <a:ext cx="6543692" cy="1154098"/>
          </a:xfrm>
        </p:spPr>
        <p:style>
          <a:lnRef idx="3">
            <a:schemeClr val="lt1"/>
          </a:lnRef>
          <a:fillRef idx="1">
            <a:schemeClr val="dk1"/>
          </a:fillRef>
          <a:effectRef idx="1">
            <a:schemeClr val="dk1"/>
          </a:effectRef>
          <a:fontRef idx="minor">
            <a:schemeClr val="lt1"/>
          </a:fontRef>
        </p:style>
        <p:txBody>
          <a:bodyPr>
            <a:normAutofit fontScale="90000"/>
          </a:bodyPr>
          <a:lstStyle/>
          <a:p>
            <a:r>
              <a:rPr lang="pl-PL" sz="59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Dorothy Crowfoot Hodkin</a:t>
            </a:r>
          </a:p>
        </p:txBody>
      </p:sp>
      <p:cxnSp>
        <p:nvCxnSpPr>
          <p:cNvPr id="11" name="Łącznik łamany 10"/>
          <p:cNvCxnSpPr/>
          <p:nvPr/>
        </p:nvCxnSpPr>
        <p:spPr>
          <a:xfrm rot="10800000" flipV="1">
            <a:off x="4214810" y="4429132"/>
            <a:ext cx="4929190" cy="85725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4572000"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500034" y="2214554"/>
            <a:ext cx="3686172" cy="3257559"/>
          </a:xfrm>
        </p:spPr>
        <p:txBody>
          <a:bodyPr>
            <a:normAutofit/>
          </a:bodyPr>
          <a:lstStyle/>
          <a:p>
            <a:pPr algn="r">
              <a:buNone/>
            </a:pPr>
            <a:r>
              <a:rPr lang="pl-PL" sz="2400" dirty="0" smtClean="0">
                <a:latin typeface="Bahnschrift SemiLight Condensed" pitchFamily="34" charset="0"/>
              </a:rPr>
              <a:t>Jocelyn was born in 1943 in Belfast. She was working under the guidance of Antony Hewish. She was the first person who saw pulsary. In 1974 Antony won Nobel Prize and Jocelyn </a:t>
            </a:r>
            <a:r>
              <a:rPr lang="pl-PL" sz="2400" dirty="0" err="1" smtClean="0">
                <a:latin typeface="Bahnschrift SemiLight Condensed" pitchFamily="34" charset="0"/>
              </a:rPr>
              <a:t>wasn’t</a:t>
            </a:r>
            <a:r>
              <a:rPr lang="pl-PL" sz="2400" dirty="0" smtClean="0">
                <a:latin typeface="Bahnschrift SemiLight Condensed" pitchFamily="34" charset="0"/>
              </a:rPr>
              <a:t> awarded. </a:t>
            </a:r>
          </a:p>
        </p:txBody>
      </p:sp>
      <p:cxnSp>
        <p:nvCxnSpPr>
          <p:cNvPr id="7" name="Łącznik łamany 6"/>
          <p:cNvCxnSpPr/>
          <p:nvPr/>
        </p:nvCxnSpPr>
        <p:spPr>
          <a:xfrm rot="10800000" flipV="1">
            <a:off x="0" y="5500702"/>
            <a:ext cx="5000628" cy="71438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pic>
        <p:nvPicPr>
          <p:cNvPr id="1026" name="Picture 2" descr="Jocelyn Bell Burner by jafc6a on Genially"/>
          <p:cNvPicPr>
            <a:picLocks noChangeAspect="1" noChangeArrowheads="1"/>
          </p:cNvPicPr>
          <p:nvPr/>
        </p:nvPicPr>
        <p:blipFill>
          <a:blip r:embed="rId2"/>
          <a:srcRect/>
          <a:stretch>
            <a:fillRect/>
          </a:stretch>
        </p:blipFill>
        <p:spPr bwMode="auto">
          <a:xfrm>
            <a:off x="5000628" y="1928802"/>
            <a:ext cx="3738554" cy="37385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0" name="Łącznik łamany 9"/>
          <p:cNvCxnSpPr/>
          <p:nvPr/>
        </p:nvCxnSpPr>
        <p:spPr>
          <a:xfrm rot="10800000" flipV="1">
            <a:off x="0" y="1142984"/>
            <a:ext cx="2786050" cy="100013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2786050" y="214290"/>
            <a:ext cx="6115064" cy="1154098"/>
          </a:xfrm>
        </p:spPr>
        <p:style>
          <a:lnRef idx="3">
            <a:schemeClr val="lt1"/>
          </a:lnRef>
          <a:fillRef idx="1">
            <a:schemeClr val="dk1"/>
          </a:fillRef>
          <a:effectRef idx="1">
            <a:schemeClr val="dk1"/>
          </a:effectRef>
          <a:fontRef idx="minor">
            <a:schemeClr val="lt1"/>
          </a:fontRef>
        </p:style>
        <p:txBody>
          <a:bodyPr>
            <a:normAutofit/>
          </a:bodyPr>
          <a:lstStyle/>
          <a:p>
            <a:r>
              <a:rPr lang="pl-PL" sz="53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Jocelyn Bell Burnell</a:t>
            </a:r>
          </a:p>
        </p:txBody>
      </p:sp>
    </p:spTree>
  </p:cSld>
  <p:clrMapOvr>
    <a:masterClrMapping/>
  </p:clrMapOvr>
  <p:transition spd="slow">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786314" y="0"/>
            <a:ext cx="4357686"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4929190" y="2000240"/>
            <a:ext cx="3929090" cy="2828931"/>
          </a:xfrm>
        </p:spPr>
        <p:txBody>
          <a:bodyPr>
            <a:normAutofit/>
          </a:bodyPr>
          <a:lstStyle/>
          <a:p>
            <a:pPr algn="r">
              <a:buNone/>
            </a:pPr>
            <a:r>
              <a:rPr lang="pl-PL" sz="2400" dirty="0" smtClean="0">
                <a:latin typeface="Bahnschrift SemiLight Condensed" pitchFamily="34" charset="0"/>
              </a:rPr>
              <a:t>May-Bitt was born in 1963 in Fosnavag. In 2014 She, her husband and John </a:t>
            </a:r>
            <a:r>
              <a:rPr lang="pl-PL" sz="2400" dirty="0" err="1" smtClean="0">
                <a:latin typeface="Bahnschrift SemiLight Condensed" pitchFamily="34" charset="0"/>
              </a:rPr>
              <a:t>O’Keefe</a:t>
            </a:r>
            <a:r>
              <a:rPr lang="pl-PL" sz="2400" dirty="0" smtClean="0">
                <a:latin typeface="Bahnschrift SemiLight Condensed" pitchFamily="34" charset="0"/>
              </a:rPr>
              <a:t> received the Nobel Prize because of discovery of the GPS of the brain. </a:t>
            </a:r>
            <a:endParaRPr lang="pl-PL" sz="2400" dirty="0">
              <a:latin typeface="Bahnschrift SemiLight Condensed" pitchFamily="34" charset="0"/>
            </a:endParaRPr>
          </a:p>
        </p:txBody>
      </p:sp>
      <p:cxnSp>
        <p:nvCxnSpPr>
          <p:cNvPr id="7" name="Łącznik łamany 6"/>
          <p:cNvCxnSpPr/>
          <p:nvPr/>
        </p:nvCxnSpPr>
        <p:spPr>
          <a:xfrm rot="10800000" flipV="1">
            <a:off x="4000496" y="4857760"/>
            <a:ext cx="5143504" cy="571504"/>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pic>
        <p:nvPicPr>
          <p:cNvPr id="20482" name="Picture 2" descr="May-Britt Moser - Facts - NobelPrize.org"/>
          <p:cNvPicPr>
            <a:picLocks noChangeAspect="1" noChangeArrowheads="1"/>
          </p:cNvPicPr>
          <p:nvPr/>
        </p:nvPicPr>
        <p:blipFill>
          <a:blip r:embed="rId2"/>
          <a:srcRect/>
          <a:stretch>
            <a:fillRect/>
          </a:stretch>
        </p:blipFill>
        <p:spPr bwMode="auto">
          <a:xfrm>
            <a:off x="642910" y="1500174"/>
            <a:ext cx="3248015" cy="48720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1" name="Łącznik łamany 10"/>
          <p:cNvCxnSpPr/>
          <p:nvPr/>
        </p:nvCxnSpPr>
        <p:spPr>
          <a:xfrm>
            <a:off x="5143504" y="428604"/>
            <a:ext cx="4000496" cy="78581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214282" y="214290"/>
            <a:ext cx="4929222" cy="1000132"/>
          </a:xfrm>
        </p:spPr>
        <p:style>
          <a:lnRef idx="3">
            <a:schemeClr val="lt1"/>
          </a:lnRef>
          <a:fillRef idx="1">
            <a:schemeClr val="dk1"/>
          </a:fillRef>
          <a:effectRef idx="1">
            <a:schemeClr val="dk1"/>
          </a:effectRef>
          <a:fontRef idx="minor">
            <a:schemeClr val="lt1"/>
          </a:fontRef>
        </p:style>
        <p:txBody>
          <a:bodyPr>
            <a:normAutofit/>
          </a:bodyPr>
          <a:lstStyle/>
          <a:p>
            <a:r>
              <a:rPr lang="pl-PL" sz="53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May-Britt Moser</a:t>
            </a:r>
          </a:p>
        </p:txBody>
      </p:sp>
      <p:cxnSp>
        <p:nvCxnSpPr>
          <p:cNvPr id="13" name="Łącznik łamany 12"/>
          <p:cNvCxnSpPr/>
          <p:nvPr/>
        </p:nvCxnSpPr>
        <p:spPr>
          <a:xfrm rot="16200000" flipH="1">
            <a:off x="6357962" y="5643566"/>
            <a:ext cx="1428736" cy="100013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4429124" cy="6858000"/>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285720" y="2500306"/>
            <a:ext cx="3971924" cy="1857388"/>
          </a:xfrm>
        </p:spPr>
        <p:txBody>
          <a:bodyPr>
            <a:normAutofit/>
          </a:bodyPr>
          <a:lstStyle/>
          <a:p>
            <a:pPr>
              <a:buNone/>
            </a:pPr>
            <a:r>
              <a:rPr lang="pl-PL" sz="2400" dirty="0" smtClean="0">
                <a:latin typeface="Bahnschrift SemiLight Condensed" pitchFamily="34" charset="0"/>
              </a:rPr>
              <a:t>Lise was born in 1878 in Vienna. Together with Otto Frisch they discovered an explenation for the phenomenon of nuclear fission.  </a:t>
            </a:r>
            <a:endParaRPr lang="pl-PL" sz="2400" dirty="0">
              <a:latin typeface="Bahnschrift SemiLight Condensed" pitchFamily="34" charset="0"/>
            </a:endParaRPr>
          </a:p>
        </p:txBody>
      </p:sp>
      <p:cxnSp>
        <p:nvCxnSpPr>
          <p:cNvPr id="7" name="Łącznik łamany 6"/>
          <p:cNvCxnSpPr/>
          <p:nvPr/>
        </p:nvCxnSpPr>
        <p:spPr>
          <a:xfrm rot="10800000" flipV="1">
            <a:off x="0" y="1214422"/>
            <a:ext cx="3857620" cy="71438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57620" y="214290"/>
            <a:ext cx="4972056" cy="1154098"/>
          </a:xfrm>
        </p:spPr>
        <p:style>
          <a:lnRef idx="3">
            <a:schemeClr val="lt1"/>
          </a:lnRef>
          <a:fillRef idx="1">
            <a:schemeClr val="dk1"/>
          </a:fillRef>
          <a:effectRef idx="1">
            <a:schemeClr val="dk1"/>
          </a:effectRef>
          <a:fontRef idx="minor">
            <a:schemeClr val="lt1"/>
          </a:fontRef>
        </p:style>
        <p:txBody>
          <a:bodyPr>
            <a:normAutofit/>
          </a:bodyPr>
          <a:lstStyle/>
          <a:p>
            <a:r>
              <a:rPr lang="pl-PL" sz="5300" b="1" spc="100" dirty="0" smtClean="0">
                <a:ln w="18000">
                  <a:solidFill>
                    <a:schemeClr val="accent1">
                      <a:satMod val="200000"/>
                      <a:tint val="72000"/>
                    </a:schemeClr>
                  </a:solidFill>
                  <a:prstDash val="solid"/>
                </a:ln>
                <a:solidFill>
                  <a:schemeClr val="bg1"/>
                </a:solidFill>
                <a:effectLst>
                  <a:glow rad="63500">
                    <a:schemeClr val="accent2">
                      <a:satMod val="175000"/>
                      <a:alpha val="40000"/>
                    </a:schemeClr>
                  </a:glow>
                  <a:outerShdw blurRad="25000" dist="20000" dir="16020000" algn="tl">
                    <a:schemeClr val="accent1">
                      <a:satMod val="200000"/>
                      <a:shade val="1000"/>
                      <a:alpha val="60000"/>
                    </a:schemeClr>
                  </a:outerShdw>
                </a:effectLst>
                <a:latin typeface="Vladimir Script" pitchFamily="66" charset="0"/>
                <a:ea typeface="+mn-ea"/>
                <a:cs typeface="+mn-cs"/>
              </a:rPr>
              <a:t>Lise Meitner</a:t>
            </a:r>
          </a:p>
        </p:txBody>
      </p:sp>
      <p:pic>
        <p:nvPicPr>
          <p:cNvPr id="21506" name="Picture 2" descr="Inspired Excellence: The story of Marie Sklodowska… | Nuclear Museum"/>
          <p:cNvPicPr>
            <a:picLocks noChangeAspect="1" noChangeArrowheads="1"/>
          </p:cNvPicPr>
          <p:nvPr/>
        </p:nvPicPr>
        <p:blipFill>
          <a:blip r:embed="rId2"/>
          <a:srcRect/>
          <a:stretch>
            <a:fillRect/>
          </a:stretch>
        </p:blipFill>
        <p:spPr bwMode="auto">
          <a:xfrm>
            <a:off x="4929190" y="1714488"/>
            <a:ext cx="3381202" cy="43467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1" name="Łącznik łamany 10"/>
          <p:cNvCxnSpPr/>
          <p:nvPr/>
        </p:nvCxnSpPr>
        <p:spPr>
          <a:xfrm rot="5400000">
            <a:off x="892955" y="5250657"/>
            <a:ext cx="1714488" cy="150019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9" name="Łącznik łamany 8"/>
          <p:cNvCxnSpPr/>
          <p:nvPr/>
        </p:nvCxnSpPr>
        <p:spPr>
          <a:xfrm rot="10800000">
            <a:off x="0" y="4429132"/>
            <a:ext cx="4786314" cy="71438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377</Words>
  <Application>Microsoft Office PowerPoint</Application>
  <PresentationFormat>Pokaz na ekranie (4:3)</PresentationFormat>
  <Paragraphs>19</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Female Scientistis</vt:lpstr>
      <vt:lpstr>Rosalyn Yalow</vt:lpstr>
      <vt:lpstr>Patricia Bath</vt:lpstr>
      <vt:lpstr>Ada Lovelace</vt:lpstr>
      <vt:lpstr>Rosalind Franklin</vt:lpstr>
      <vt:lpstr>Dorothy Crowfoot Hodkin</vt:lpstr>
      <vt:lpstr>Jocelyn Bell Burnell</vt:lpstr>
      <vt:lpstr>May-Britt Moser</vt:lpstr>
      <vt:lpstr>Lise Meitner</vt:lpstr>
      <vt:lpstr>Esther Lederberg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Scientistis</dc:title>
  <dc:creator>ASUS</dc:creator>
  <cp:lastModifiedBy>ASUS</cp:lastModifiedBy>
  <cp:revision>52</cp:revision>
  <dcterms:created xsi:type="dcterms:W3CDTF">2021-04-03T16:32:59Z</dcterms:created>
  <dcterms:modified xsi:type="dcterms:W3CDTF">2021-04-05T11:32:40Z</dcterms:modified>
</cp:coreProperties>
</file>