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58" r:id="rId7"/>
    <p:sldId id="259" r:id="rId8"/>
    <p:sldId id="260" r:id="rId9"/>
    <p:sldId id="262" r:id="rId10"/>
    <p:sldId id="261" r:id="rId11"/>
    <p:sldId id="263" r:id="rId12"/>
    <p:sldId id="264" r:id="rId13"/>
    <p:sldId id="265" r:id="rId14"/>
    <p:sldId id="266" r:id="rId15"/>
    <p:sldId id="267"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60C09F-E076-2000-AE14-D93692B26842}" v="567" dt="2021-04-21T10:07:45.885"/>
    <p1510:client id="{3561C09F-607A-2000-CBB5-1129929518C1}" v="3500" dt="2021-04-21T11:55:04.069"/>
    <p1510:client id="{9ABCBF9F-00DB-2000-AE14-D49C7566FF33}" v="1113" dt="2021-04-19T10:54:27.326"/>
    <p1510:client id="{9EF4C793-1CB4-5E0E-F7D0-FF95B60AAE65}" v="551" dt="2021-04-08T07:30:38.670"/>
    <p1510:client id="{C067BE9F-3083-2000-AE14-D88509C5ACAA}" v="1010" dt="2021-04-15T07:15:57.450"/>
    <p1510:client id="{EFDBFBC3-B59B-900D-D6D8-8FB4039B6C72}" v="933" dt="2021-03-25T08:24:56.4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59372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6510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39902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9403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47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01472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07231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625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61693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779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3599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846812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1.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pieknoumyslu.com/byc-soba-jak-dokonac/"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4" descr="Obraz zawierający osoba, osoby, grupa&#10;&#10;Opis wygenerowany automatycznie">
            <a:extLst>
              <a:ext uri="{FF2B5EF4-FFF2-40B4-BE49-F238E27FC236}">
                <a16:creationId xmlns:a16="http://schemas.microsoft.com/office/drawing/2014/main" id="{A963645D-D0B4-4456-9F05-C0DAF8A95533}"/>
              </a:ext>
            </a:extLst>
          </p:cNvPr>
          <p:cNvPicPr>
            <a:picLocks noChangeAspect="1"/>
          </p:cNvPicPr>
          <p:nvPr/>
        </p:nvPicPr>
        <p:blipFill rotWithShape="1">
          <a:blip r:embed="rId2">
            <a:alphaModFix amt="45000"/>
          </a:blip>
          <a:srcRect t="2918" b="8846"/>
          <a:stretch/>
        </p:blipFill>
        <p:spPr>
          <a:xfrm>
            <a:off x="20" y="10"/>
            <a:ext cx="12191980" cy="6857990"/>
          </a:xfrm>
          <a:prstGeom prst="rect">
            <a:avLst/>
          </a:prstGeom>
        </p:spPr>
      </p:pic>
      <p:sp>
        <p:nvSpPr>
          <p:cNvPr id="2" name="Tytuł 1">
            <a:extLst>
              <a:ext uri="{FF2B5EF4-FFF2-40B4-BE49-F238E27FC236}">
                <a16:creationId xmlns:a16="http://schemas.microsoft.com/office/drawing/2014/main" id="{498E46B1-B312-466B-A458-DFFE5C191DBF}"/>
              </a:ext>
            </a:extLst>
          </p:cNvPr>
          <p:cNvSpPr>
            <a:spLocks noGrp="1"/>
          </p:cNvSpPr>
          <p:nvPr>
            <p:ph type="ctrTitle"/>
          </p:nvPr>
        </p:nvSpPr>
        <p:spPr>
          <a:xfrm>
            <a:off x="1769532" y="1695576"/>
            <a:ext cx="8652938" cy="2857191"/>
          </a:xfrm>
        </p:spPr>
        <p:txBody>
          <a:bodyPr anchor="ctr">
            <a:normAutofit fontScale="90000"/>
          </a:bodyPr>
          <a:lstStyle/>
          <a:p>
            <a:r>
              <a:rPr lang="pl-PL" sz="8000" b="1">
                <a:latin typeface="Bookman Old Style"/>
                <a:cs typeface="Calibri Light"/>
              </a:rPr>
              <a:t>Prawidłowe relacje rówieśnicze</a:t>
            </a:r>
            <a:endParaRPr lang="pl-PL" sz="8000" b="1">
              <a:latin typeface="Bookman Old Style"/>
            </a:endParaRPr>
          </a:p>
        </p:txBody>
      </p:sp>
    </p:spTree>
    <p:extLst>
      <p:ext uri="{BB962C8B-B14F-4D97-AF65-F5344CB8AC3E}">
        <p14:creationId xmlns:p14="http://schemas.microsoft.com/office/powerpoint/2010/main" val="425308872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50B166ED-6A69-4BAC-A237-EE4AE1C2A4BB}"/>
              </a:ext>
            </a:extLst>
          </p:cNvPr>
          <p:cNvSpPr>
            <a:spLocks noGrp="1"/>
          </p:cNvSpPr>
          <p:nvPr>
            <p:ph idx="1"/>
          </p:nvPr>
        </p:nvSpPr>
        <p:spPr>
          <a:xfrm>
            <a:off x="710389" y="2630161"/>
            <a:ext cx="5634159" cy="3546801"/>
          </a:xfrm>
        </p:spPr>
        <p:txBody>
          <a:bodyPr vert="horz" lIns="91440" tIns="45720" rIns="91440" bIns="45720" rtlCol="0" anchor="t">
            <a:normAutofit/>
          </a:bodyPr>
          <a:lstStyle/>
          <a:p>
            <a:pPr marL="0" indent="0" algn="just">
              <a:buNone/>
            </a:pPr>
            <a:r>
              <a:rPr lang="pl-PL" sz="2000" dirty="0">
                <a:cs typeface="Calibri" panose="020F0502020204030204"/>
              </a:rPr>
              <a:t>Odpowiedź jest </a:t>
            </a:r>
            <a:r>
              <a:rPr lang="pl-PL" sz="2000" dirty="0" err="1">
                <a:cs typeface="Calibri" panose="020F0502020204030204"/>
              </a:rPr>
              <a:t>prosta:ponieważ</a:t>
            </a:r>
            <a:r>
              <a:rPr lang="pl-PL" sz="2000" dirty="0">
                <a:cs typeface="Calibri" panose="020F0502020204030204"/>
              </a:rPr>
              <a:t> to od niej zależy w jaki sposób zostaniemy wychowani. Bardzo często atmosfera, relacje, problemy w domu kształtują naszą osobowość i przenoszą się do życia publicznego. Np. jeśli między rodzicami pojawiała się przemoc i agresja, bardzo możliwe, że dziecko będzie miało do niej skłonność. Wartości takie, jak kultura osobista, umiejętność komunikacji, szacunek wynosi się z domu. Dlatego pamiętajmy, że jeśli jakaś osoba z naszego otoczenia sprawia problemy, nie zawsze zależy to od niej.</a:t>
            </a:r>
            <a:endParaRPr lang="pl-PL" dirty="0"/>
          </a:p>
        </p:txBody>
      </p:sp>
      <p:sp>
        <p:nvSpPr>
          <p:cNvPr id="11" name="Rounded Rectangle 26">
            <a:extLst>
              <a:ext uri="{FF2B5EF4-FFF2-40B4-BE49-F238E27FC236}">
                <a16:creationId xmlns:a16="http://schemas.microsoft.com/office/drawing/2014/main" id="{BA1B5697-42F2-4D35-AC70-5153F4213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9181" y="640080"/>
            <a:ext cx="4809175" cy="5577818"/>
          </a:xfrm>
          <a:prstGeom prst="roundRect">
            <a:avLst>
              <a:gd name="adj" fmla="val 0"/>
            </a:avLst>
          </a:prstGeom>
          <a:solidFill>
            <a:srgbClr val="FFFFFF"/>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Rodzina świętująca Boże Narodzenie w domu">
            <a:extLst>
              <a:ext uri="{FF2B5EF4-FFF2-40B4-BE49-F238E27FC236}">
                <a16:creationId xmlns:a16="http://schemas.microsoft.com/office/drawing/2014/main" id="{0F3D8B7B-B9B5-43D7-9699-993D5D4350A4}"/>
              </a:ext>
            </a:extLst>
          </p:cNvPr>
          <p:cNvPicPr>
            <a:picLocks noChangeAspect="1"/>
          </p:cNvPicPr>
          <p:nvPr/>
        </p:nvPicPr>
        <p:blipFill rotWithShape="1">
          <a:blip r:embed="rId2"/>
          <a:srcRect l="18348" r="25097" b="-1"/>
          <a:stretch/>
        </p:blipFill>
        <p:spPr>
          <a:xfrm>
            <a:off x="6993488" y="804661"/>
            <a:ext cx="4480560" cy="5248656"/>
          </a:xfrm>
          <a:prstGeom prst="rect">
            <a:avLst/>
          </a:prstGeom>
          <a:effectLst/>
        </p:spPr>
      </p:pic>
      <p:sp>
        <p:nvSpPr>
          <p:cNvPr id="5" name="Wstęga: nachylona w górę 4">
            <a:extLst>
              <a:ext uri="{FF2B5EF4-FFF2-40B4-BE49-F238E27FC236}">
                <a16:creationId xmlns:a16="http://schemas.microsoft.com/office/drawing/2014/main" id="{2A957FA2-40EF-464F-A765-3BFD8EA7702F}"/>
              </a:ext>
            </a:extLst>
          </p:cNvPr>
          <p:cNvSpPr/>
          <p:nvPr/>
        </p:nvSpPr>
        <p:spPr>
          <a:xfrm>
            <a:off x="340829" y="635394"/>
            <a:ext cx="5952225" cy="1854676"/>
          </a:xfrm>
          <a:prstGeom prst="ribbon2">
            <a:avLst/>
          </a:prstGeom>
          <a:solidFill>
            <a:schemeClr val="accent4">
              <a:lumMod val="50000"/>
            </a:schemeClr>
          </a:solidFill>
          <a:ln>
            <a:solidFill>
              <a:schemeClr val="tx1">
                <a:lumMod val="95000"/>
                <a:lumOff val="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pl-PL"/>
          </a:p>
        </p:txBody>
      </p:sp>
      <p:sp>
        <p:nvSpPr>
          <p:cNvPr id="2" name="Tytuł 1">
            <a:extLst>
              <a:ext uri="{FF2B5EF4-FFF2-40B4-BE49-F238E27FC236}">
                <a16:creationId xmlns:a16="http://schemas.microsoft.com/office/drawing/2014/main" id="{6AE7275F-F520-4EB7-85B8-B6C2F82A370F}"/>
              </a:ext>
            </a:extLst>
          </p:cNvPr>
          <p:cNvSpPr>
            <a:spLocks noGrp="1"/>
          </p:cNvSpPr>
          <p:nvPr>
            <p:ph type="title"/>
          </p:nvPr>
        </p:nvSpPr>
        <p:spPr>
          <a:xfrm>
            <a:off x="1831820" y="522887"/>
            <a:ext cx="3003106" cy="1846320"/>
          </a:xfrm>
        </p:spPr>
        <p:txBody>
          <a:bodyPr>
            <a:normAutofit fontScale="90000"/>
          </a:bodyPr>
          <a:lstStyle/>
          <a:p>
            <a:pPr algn="ctr"/>
            <a:r>
              <a:rPr lang="pl-PL" sz="2600" dirty="0">
                <a:solidFill>
                  <a:schemeClr val="bg1"/>
                </a:solidFill>
                <a:latin typeface="Century Gothic"/>
                <a:cs typeface="Calibri Light"/>
              </a:rPr>
              <a:t>Dlaczego rodzina ma wpływ na życie człowieka i jego relacje z innymi?</a:t>
            </a:r>
            <a:endParaRPr lang="pl-PL" sz="2600">
              <a:solidFill>
                <a:schemeClr val="bg1"/>
              </a:solidFill>
              <a:latin typeface="Century Gothic"/>
            </a:endParaRPr>
          </a:p>
        </p:txBody>
      </p:sp>
    </p:spTree>
    <p:extLst>
      <p:ext uri="{BB962C8B-B14F-4D97-AF65-F5344CB8AC3E}">
        <p14:creationId xmlns:p14="http://schemas.microsoft.com/office/powerpoint/2010/main" val="4272490452"/>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994D21B-F6D0-4DD5-92B7-AD4C90E65CC5}"/>
              </a:ext>
            </a:extLst>
          </p:cNvPr>
          <p:cNvSpPr>
            <a:spLocks noGrp="1"/>
          </p:cNvSpPr>
          <p:nvPr>
            <p:ph type="title"/>
          </p:nvPr>
        </p:nvSpPr>
        <p:spPr>
          <a:xfrm>
            <a:off x="823823" y="510226"/>
            <a:ext cx="10515600" cy="894243"/>
          </a:xfrm>
        </p:spPr>
        <p:txBody>
          <a:bodyPr>
            <a:normAutofit/>
          </a:bodyPr>
          <a:lstStyle/>
          <a:p>
            <a:r>
              <a:rPr lang="pl-PL" dirty="0">
                <a:latin typeface="Book Antiqua"/>
                <a:cs typeface="Calibri Light"/>
              </a:rPr>
              <a:t>Cyberprzemoc</a:t>
            </a:r>
            <a:endParaRPr lang="pl-PL">
              <a:latin typeface="Book Antiqua"/>
              <a:cs typeface="Calibri Light"/>
            </a:endParaRPr>
          </a:p>
        </p:txBody>
      </p:sp>
      <p:sp>
        <p:nvSpPr>
          <p:cNvPr id="3" name="Symbol zastępczy zawartości 2">
            <a:extLst>
              <a:ext uri="{FF2B5EF4-FFF2-40B4-BE49-F238E27FC236}">
                <a16:creationId xmlns:a16="http://schemas.microsoft.com/office/drawing/2014/main" id="{FACA8BF7-9A01-47D1-A6E5-49C4E118155E}"/>
              </a:ext>
            </a:extLst>
          </p:cNvPr>
          <p:cNvSpPr>
            <a:spLocks noGrp="1"/>
          </p:cNvSpPr>
          <p:nvPr>
            <p:ph sz="half" idx="1"/>
          </p:nvPr>
        </p:nvSpPr>
        <p:spPr>
          <a:xfrm>
            <a:off x="910086" y="1976173"/>
            <a:ext cx="5097780" cy="3795748"/>
          </a:xfrm>
        </p:spPr>
        <p:txBody>
          <a:bodyPr vert="horz" lIns="91440" tIns="45720" rIns="91440" bIns="45720" rtlCol="0" anchor="t">
            <a:noAutofit/>
          </a:bodyPr>
          <a:lstStyle/>
          <a:p>
            <a:pPr marL="0" indent="0">
              <a:buNone/>
            </a:pPr>
            <a:r>
              <a:rPr lang="pl-PL" sz="1800" b="1" dirty="0">
                <a:cs typeface="Calibri" panose="020F0502020204030204"/>
              </a:rPr>
              <a:t>Jakie są objawy cyberprzemocy?</a:t>
            </a:r>
          </a:p>
          <a:p>
            <a:pPr>
              <a:buFont typeface="Wingdings" panose="020B0604020202020204" pitchFamily="34" charset="0"/>
              <a:buChar char="q"/>
            </a:pPr>
            <a:r>
              <a:rPr lang="pl-PL" sz="1800" dirty="0">
                <a:cs typeface="Calibri" panose="020F0502020204030204"/>
              </a:rPr>
              <a:t>Poniżanie i wyśmiewanie</a:t>
            </a:r>
          </a:p>
          <a:p>
            <a:pPr>
              <a:buFont typeface="Wingdings" panose="020B0604020202020204" pitchFamily="34" charset="0"/>
              <a:buChar char="q"/>
            </a:pPr>
            <a:r>
              <a:rPr lang="pl-PL" sz="1800" dirty="0">
                <a:cs typeface="Calibri" panose="020F0502020204030204"/>
              </a:rPr>
              <a:t>Obrażanie</a:t>
            </a:r>
          </a:p>
          <a:p>
            <a:pPr>
              <a:buFont typeface="Wingdings" panose="020B0604020202020204" pitchFamily="34" charset="0"/>
              <a:buChar char="q"/>
            </a:pPr>
            <a:r>
              <a:rPr lang="pl-PL" sz="1800" dirty="0">
                <a:cs typeface="Calibri" panose="020F0502020204030204"/>
              </a:rPr>
              <a:t>Udostępnianie ośmieszających zdjęć/udostępnianie zdjęć bez zgody danej osoby</a:t>
            </a:r>
          </a:p>
          <a:p>
            <a:pPr>
              <a:buFont typeface="Wingdings" panose="020B0604020202020204" pitchFamily="34" charset="0"/>
              <a:buChar char="q"/>
            </a:pPr>
            <a:r>
              <a:rPr lang="pl-PL" sz="1800" dirty="0">
                <a:cs typeface="Calibri" panose="020F0502020204030204"/>
              </a:rPr>
              <a:t>Podszywanie się</a:t>
            </a:r>
          </a:p>
          <a:p>
            <a:pPr>
              <a:buFont typeface="Wingdings" panose="020B0604020202020204" pitchFamily="34" charset="0"/>
              <a:buChar char="q"/>
            </a:pPr>
            <a:r>
              <a:rPr lang="pl-PL" sz="1800" dirty="0">
                <a:cs typeface="Calibri" panose="020F0502020204030204"/>
              </a:rPr>
              <a:t>Udostępnianie treści ukazujących przemoc, znęcanie się</a:t>
            </a:r>
          </a:p>
          <a:p>
            <a:pPr>
              <a:buFont typeface="Wingdings" panose="020B0604020202020204" pitchFamily="34" charset="0"/>
              <a:buChar char="q"/>
            </a:pPr>
            <a:r>
              <a:rPr lang="pl-PL" sz="1800" dirty="0">
                <a:cs typeface="Calibri" panose="020F0502020204030204"/>
              </a:rPr>
              <a:t>Włamania na konta w mediach społecznościowych</a:t>
            </a:r>
          </a:p>
          <a:p>
            <a:pPr>
              <a:buFont typeface="Wingdings" panose="020B0604020202020204" pitchFamily="34" charset="0"/>
              <a:buChar char="q"/>
            </a:pPr>
            <a:r>
              <a:rPr lang="pl-PL" sz="1800" dirty="0">
                <a:cs typeface="Calibri" panose="020F0502020204030204"/>
              </a:rPr>
              <a:t>Publikowanie wulgarnych treści</a:t>
            </a:r>
          </a:p>
          <a:p>
            <a:pPr>
              <a:buFont typeface="Wingdings" panose="020B0604020202020204" pitchFamily="34" charset="0"/>
              <a:buChar char="q"/>
            </a:pPr>
            <a:r>
              <a:rPr lang="pl-PL" sz="1800" dirty="0">
                <a:cs typeface="Calibri" panose="020F0502020204030204"/>
              </a:rPr>
              <a:t>Zastraszanie i nękanie</a:t>
            </a:r>
          </a:p>
          <a:p>
            <a:pPr>
              <a:buFont typeface="Wingdings" panose="020B0604020202020204" pitchFamily="34" charset="0"/>
              <a:buChar char="q"/>
            </a:pPr>
            <a:r>
              <a:rPr lang="pl-PL" sz="1800" dirty="0">
                <a:cs typeface="Calibri" panose="020F0502020204030204"/>
              </a:rPr>
              <a:t>Publikowane prywatnych danych</a:t>
            </a:r>
          </a:p>
          <a:p>
            <a:pPr>
              <a:buFont typeface="Wingdings" panose="020B0604020202020204" pitchFamily="34" charset="0"/>
              <a:buChar char="q"/>
            </a:pPr>
            <a:endParaRPr lang="pl-PL" sz="1500">
              <a:cs typeface="Calibri" panose="020F0502020204030204"/>
            </a:endParaRPr>
          </a:p>
        </p:txBody>
      </p:sp>
      <p:sp>
        <p:nvSpPr>
          <p:cNvPr id="4" name="Symbol zastępczy zawartości 3">
            <a:extLst>
              <a:ext uri="{FF2B5EF4-FFF2-40B4-BE49-F238E27FC236}">
                <a16:creationId xmlns:a16="http://schemas.microsoft.com/office/drawing/2014/main" id="{035E9A8D-F6A1-4E95-B12C-FAD40A0C9BAC}"/>
              </a:ext>
            </a:extLst>
          </p:cNvPr>
          <p:cNvSpPr>
            <a:spLocks noGrp="1"/>
          </p:cNvSpPr>
          <p:nvPr>
            <p:ph sz="half" idx="2"/>
          </p:nvPr>
        </p:nvSpPr>
        <p:spPr>
          <a:xfrm>
            <a:off x="6241643" y="1976173"/>
            <a:ext cx="5097780" cy="3795748"/>
          </a:xfrm>
        </p:spPr>
        <p:txBody>
          <a:bodyPr vert="horz" lIns="91440" tIns="45720" rIns="91440" bIns="45720" rtlCol="0" anchor="t">
            <a:noAutofit/>
          </a:bodyPr>
          <a:lstStyle/>
          <a:p>
            <a:pPr marL="0" indent="0">
              <a:buNone/>
            </a:pPr>
            <a:r>
              <a:rPr lang="pl-PL" sz="1800" b="1" dirty="0">
                <a:cs typeface="Calibri"/>
              </a:rPr>
              <a:t>Jak przeciwdziałać cyberprzemocy?</a:t>
            </a:r>
          </a:p>
          <a:p>
            <a:pPr>
              <a:buFont typeface="Wingdings" panose="020B0604020202020204" pitchFamily="34" charset="0"/>
              <a:buChar char="q"/>
            </a:pPr>
            <a:r>
              <a:rPr lang="pl-PL" sz="1800" dirty="0">
                <a:cs typeface="Calibri"/>
              </a:rPr>
              <a:t>Zgłoś zauważone objawy przemocy</a:t>
            </a:r>
          </a:p>
          <a:p>
            <a:pPr>
              <a:buFont typeface="Wingdings" panose="020B0604020202020204" pitchFamily="34" charset="0"/>
              <a:buChar char="q"/>
            </a:pPr>
            <a:r>
              <a:rPr lang="pl-PL" sz="1800" dirty="0">
                <a:cs typeface="Calibri"/>
              </a:rPr>
              <a:t>Edukuj innych w tym zakresie</a:t>
            </a:r>
          </a:p>
          <a:p>
            <a:pPr>
              <a:buFont typeface="Wingdings" panose="020B0604020202020204" pitchFamily="34" charset="0"/>
              <a:buChar char="q"/>
            </a:pPr>
            <a:r>
              <a:rPr lang="pl-PL" sz="1800" dirty="0">
                <a:cs typeface="Calibri"/>
              </a:rPr>
              <a:t>Nie bądź obojętny na krzywdę</a:t>
            </a:r>
          </a:p>
          <a:p>
            <a:pPr>
              <a:buFont typeface="Wingdings" panose="020B0604020202020204" pitchFamily="34" charset="0"/>
              <a:buChar char="q"/>
            </a:pPr>
            <a:r>
              <a:rPr lang="pl-PL" sz="1800" dirty="0">
                <a:cs typeface="Calibri"/>
              </a:rPr>
              <a:t>Nie podawaj swoich danych w sieci</a:t>
            </a:r>
          </a:p>
          <a:p>
            <a:pPr>
              <a:buFont typeface="Wingdings" panose="020B0604020202020204" pitchFamily="34" charset="0"/>
              <a:buChar char="q"/>
            </a:pPr>
            <a:r>
              <a:rPr lang="pl-PL" sz="1800" dirty="0">
                <a:cs typeface="Calibri"/>
              </a:rPr>
              <a:t>Nie spotykaj się z nieznajomymi poznanymi w </a:t>
            </a:r>
            <a:r>
              <a:rPr lang="pl-PL" sz="1800" dirty="0" err="1">
                <a:cs typeface="Calibri"/>
              </a:rPr>
              <a:t>internecie</a:t>
            </a:r>
            <a:endParaRPr lang="pl-PL" sz="1800" dirty="0">
              <a:cs typeface="Calibri"/>
            </a:endParaRPr>
          </a:p>
          <a:p>
            <a:pPr>
              <a:buFont typeface="Wingdings" panose="020B0604020202020204" pitchFamily="34" charset="0"/>
              <a:buChar char="q"/>
            </a:pPr>
            <a:r>
              <a:rPr lang="pl-PL" sz="1800" dirty="0">
                <a:cs typeface="Calibri"/>
              </a:rPr>
              <a:t>Nie rozsyłaj napotkanych treści ukazujących przemoc, poniżanie, ośmieszające zdjęcia</a:t>
            </a:r>
          </a:p>
          <a:p>
            <a:pPr>
              <a:buFont typeface="Wingdings" panose="020B0604020202020204" pitchFamily="34" charset="0"/>
              <a:buChar char="q"/>
            </a:pPr>
            <a:r>
              <a:rPr lang="pl-PL" sz="1800" dirty="0">
                <a:cs typeface="Calibri"/>
              </a:rPr>
              <a:t>Udziel pomocy </a:t>
            </a:r>
            <a:r>
              <a:rPr lang="pl-PL" sz="1800" dirty="0" err="1">
                <a:cs typeface="Calibri"/>
              </a:rPr>
              <a:t>ofiarze</a:t>
            </a:r>
            <a:endParaRPr lang="pl-PL" sz="1800" dirty="0">
              <a:cs typeface="Calibri"/>
            </a:endParaRPr>
          </a:p>
          <a:p>
            <a:pPr>
              <a:buFont typeface="Wingdings" panose="020B0604020202020204" pitchFamily="34" charset="0"/>
              <a:buChar char="q"/>
            </a:pPr>
            <a:r>
              <a:rPr lang="pl-PL" sz="1800" dirty="0">
                <a:cs typeface="Calibri"/>
              </a:rPr>
              <a:t>Nie odpowiadaj prześladowcom</a:t>
            </a:r>
          </a:p>
          <a:p>
            <a:pPr>
              <a:buFont typeface="Wingdings" panose="020B0604020202020204" pitchFamily="34" charset="0"/>
              <a:buChar char="q"/>
            </a:pPr>
            <a:r>
              <a:rPr lang="pl-PL" sz="1800" dirty="0">
                <a:cs typeface="Calibri"/>
              </a:rPr>
              <a:t>Zapisuj i przechowuj dowody</a:t>
            </a:r>
          </a:p>
          <a:p>
            <a:pPr>
              <a:buFont typeface="Wingdings" panose="020B0604020202020204" pitchFamily="34" charset="0"/>
              <a:buChar char="q"/>
            </a:pPr>
            <a:r>
              <a:rPr lang="pl-PL" sz="1800" dirty="0">
                <a:cs typeface="Calibri"/>
              </a:rPr>
              <a:t>Dbaj o prywatność</a:t>
            </a:r>
          </a:p>
          <a:p>
            <a:pPr>
              <a:buFont typeface="Wingdings" panose="020B0604020202020204" pitchFamily="34" charset="0"/>
              <a:buChar char="q"/>
            </a:pPr>
            <a:endParaRPr lang="pl-PL" sz="1300">
              <a:cs typeface="Calibri"/>
            </a:endParaRPr>
          </a:p>
          <a:p>
            <a:pPr>
              <a:buFont typeface="Wingdings" panose="020B0604020202020204" pitchFamily="34" charset="0"/>
              <a:buChar char="q"/>
            </a:pPr>
            <a:endParaRPr lang="pl-PL" sz="1300">
              <a:cs typeface="Calibri"/>
            </a:endParaRPr>
          </a:p>
        </p:txBody>
      </p:sp>
      <p:sp>
        <p:nvSpPr>
          <p:cNvPr id="5" name="pole tekstowe 4">
            <a:extLst>
              <a:ext uri="{FF2B5EF4-FFF2-40B4-BE49-F238E27FC236}">
                <a16:creationId xmlns:a16="http://schemas.microsoft.com/office/drawing/2014/main" id="{775DA3A9-8F95-4762-A4BD-212A44ACE4E4}"/>
              </a:ext>
            </a:extLst>
          </p:cNvPr>
          <p:cNvSpPr txBox="1"/>
          <p:nvPr/>
        </p:nvSpPr>
        <p:spPr>
          <a:xfrm>
            <a:off x="842513" y="1273835"/>
            <a:ext cx="1053572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pl-PL" sz="2000" dirty="0">
                <a:cs typeface="Calibri"/>
              </a:rPr>
              <a:t>Cyberprzemoc to popularny problem, szczególnie wśród młodzieży polegający na przemocy w sieci. Objawia się on na wiele sposobów i podobnie jak przemoc fizyczna i psychiczna, jest bardzo groźny.</a:t>
            </a:r>
          </a:p>
        </p:txBody>
      </p:sp>
    </p:spTree>
    <p:extLst>
      <p:ext uri="{BB962C8B-B14F-4D97-AF65-F5344CB8AC3E}">
        <p14:creationId xmlns:p14="http://schemas.microsoft.com/office/powerpoint/2010/main" val="2841677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0AB225BA-7412-4605-8E8D-5AED2BF56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Zbliżenie liści roślin">
            <a:extLst>
              <a:ext uri="{FF2B5EF4-FFF2-40B4-BE49-F238E27FC236}">
                <a16:creationId xmlns:a16="http://schemas.microsoft.com/office/drawing/2014/main" id="{D06F9490-0F5D-445E-B250-EEB590E0C190}"/>
              </a:ext>
            </a:extLst>
          </p:cNvPr>
          <p:cNvPicPr>
            <a:picLocks noChangeAspect="1"/>
          </p:cNvPicPr>
          <p:nvPr/>
        </p:nvPicPr>
        <p:blipFill rotWithShape="1">
          <a:blip r:embed="rId2"/>
          <a:srcRect t="2138" b="13593"/>
          <a:stretch/>
        </p:blipFill>
        <p:spPr>
          <a:xfrm>
            <a:off x="20" y="10"/>
            <a:ext cx="12191980" cy="6857989"/>
          </a:xfrm>
          <a:prstGeom prst="rect">
            <a:avLst/>
          </a:prstGeom>
        </p:spPr>
      </p:pic>
      <p:sp>
        <p:nvSpPr>
          <p:cNvPr id="7" name="Rectangle 10">
            <a:extLst>
              <a:ext uri="{FF2B5EF4-FFF2-40B4-BE49-F238E27FC236}">
                <a16:creationId xmlns:a16="http://schemas.microsoft.com/office/drawing/2014/main" id="{604BB9CD-970D-4FE5-B4E3-D651735BF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27000"/>
              <a:duotone>
                <a:schemeClr val="accent1">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tile tx="0" ty="-254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928766F-F12A-47AF-942F-DFE2E29E8FA3}"/>
              </a:ext>
            </a:extLst>
          </p:cNvPr>
          <p:cNvSpPr>
            <a:spLocks noGrp="1"/>
          </p:cNvSpPr>
          <p:nvPr>
            <p:ph type="ctrTitle"/>
          </p:nvPr>
        </p:nvSpPr>
        <p:spPr>
          <a:xfrm>
            <a:off x="1112520" y="2152955"/>
            <a:ext cx="9966960" cy="2552091"/>
          </a:xfrm>
        </p:spPr>
        <p:txBody>
          <a:bodyPr anchor="ctr">
            <a:normAutofit/>
          </a:bodyPr>
          <a:lstStyle/>
          <a:p>
            <a:r>
              <a:rPr lang="pl-PL" sz="6800" b="1">
                <a:solidFill>
                  <a:srgbClr val="FFFFFF"/>
                </a:solidFill>
                <a:latin typeface="Georgia Pro Semibold"/>
                <a:cs typeface="Calibri Light"/>
              </a:rPr>
              <a:t>Dziękuję za obejrzenie prezentacji</a:t>
            </a:r>
            <a:endParaRPr lang="pl-PL" sz="6800" b="1">
              <a:solidFill>
                <a:srgbClr val="FFFFFF"/>
              </a:solidFill>
              <a:latin typeface="Georgia Pro Semibold"/>
            </a:endParaRPr>
          </a:p>
        </p:txBody>
      </p:sp>
      <p:sp>
        <p:nvSpPr>
          <p:cNvPr id="3" name="Podtytuł 2">
            <a:extLst>
              <a:ext uri="{FF2B5EF4-FFF2-40B4-BE49-F238E27FC236}">
                <a16:creationId xmlns:a16="http://schemas.microsoft.com/office/drawing/2014/main" id="{AEC3BF7E-235F-4145-A23E-2D295400D0B5}"/>
              </a:ext>
            </a:extLst>
          </p:cNvPr>
          <p:cNvSpPr>
            <a:spLocks noGrp="1"/>
          </p:cNvSpPr>
          <p:nvPr>
            <p:ph type="subTitle" idx="1"/>
          </p:nvPr>
        </p:nvSpPr>
        <p:spPr>
          <a:xfrm>
            <a:off x="2150364" y="5342072"/>
            <a:ext cx="7891272" cy="707465"/>
          </a:xfrm>
          <a:ln>
            <a:noFill/>
          </a:ln>
        </p:spPr>
        <p:txBody>
          <a:bodyPr vert="horz" lIns="91440" tIns="45720" rIns="91440" bIns="45720" rtlCol="0">
            <a:normAutofit/>
          </a:bodyPr>
          <a:lstStyle/>
          <a:p>
            <a:r>
              <a:rPr lang="pl-PL">
                <a:solidFill>
                  <a:srgbClr val="FFFFFF"/>
                </a:solidFill>
                <a:cs typeface="Calibri"/>
              </a:rPr>
              <a:t>Weronika Kazanowska 8a</a:t>
            </a:r>
            <a:endParaRPr lang="pl-PL">
              <a:solidFill>
                <a:srgbClr val="FFFFFF"/>
              </a:solidFill>
            </a:endParaRPr>
          </a:p>
        </p:txBody>
      </p:sp>
      <p:sp>
        <p:nvSpPr>
          <p:cNvPr id="13" name="Rectangle 12">
            <a:extLst>
              <a:ext uri="{FF2B5EF4-FFF2-40B4-BE49-F238E27FC236}">
                <a16:creationId xmlns:a16="http://schemas.microsoft.com/office/drawing/2014/main" id="{5E0D6276-8D53-4DDA-A15A-90E0831F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1955749"/>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0C150C7-96FB-4EB9-BDF9-212535A60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808342"/>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28225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0C5AE9E-41BC-4396-9467-5CF9D2D1ECB9}"/>
              </a:ext>
            </a:extLst>
          </p:cNvPr>
          <p:cNvSpPr>
            <a:spLocks noGrp="1"/>
          </p:cNvSpPr>
          <p:nvPr>
            <p:ph type="title"/>
          </p:nvPr>
        </p:nvSpPr>
        <p:spPr>
          <a:xfrm>
            <a:off x="589560" y="856180"/>
            <a:ext cx="4560584" cy="1128068"/>
          </a:xfrm>
        </p:spPr>
        <p:txBody>
          <a:bodyPr anchor="ctr">
            <a:normAutofit/>
          </a:bodyPr>
          <a:lstStyle/>
          <a:p>
            <a:r>
              <a:rPr lang="pl-PL" sz="2200">
                <a:latin typeface="Arial Black"/>
                <a:cs typeface="Calibri Light"/>
              </a:rPr>
              <a:t>Dlaczego prawidłowe relacje między rówieśnikami są tak ważne?</a:t>
            </a:r>
            <a:endParaRPr lang="pl-PL" sz="2200">
              <a:latin typeface="Arial Black"/>
            </a:endParaRPr>
          </a:p>
        </p:txBody>
      </p:sp>
      <p:grpSp>
        <p:nvGrpSpPr>
          <p:cNvPr id="40" name="Group 3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1" name="Rectangle 4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5F454CDA-4DCD-495A-9AC7-FD89C0AC2055}"/>
              </a:ext>
            </a:extLst>
          </p:cNvPr>
          <p:cNvSpPr>
            <a:spLocks noGrp="1"/>
          </p:cNvSpPr>
          <p:nvPr>
            <p:ph idx="1"/>
          </p:nvPr>
        </p:nvSpPr>
        <p:spPr>
          <a:xfrm>
            <a:off x="590719" y="2330505"/>
            <a:ext cx="4976368" cy="4008339"/>
          </a:xfrm>
        </p:spPr>
        <p:txBody>
          <a:bodyPr vert="horz" lIns="91440" tIns="45720" rIns="91440" bIns="45720" rtlCol="0" anchor="ctr">
            <a:noAutofit/>
          </a:bodyPr>
          <a:lstStyle/>
          <a:p>
            <a:pPr marL="0" indent="0">
              <a:buNone/>
            </a:pPr>
            <a:r>
              <a:rPr lang="pl-PL" sz="1800" dirty="0">
                <a:cs typeface="Calibri" panose="020F0502020204030204"/>
              </a:rPr>
              <a:t>Rówieśnicy-spotykamy się z nimi na co dzień, w szkole, na osiedlu, w sklepie. Każdy z nas chce być lubiany, szanowany, podziwiany. Jednak nie często zastanawiamy się nad tym, dlaczego jest to dla nas takie wartościowe. Dlatego pragnę odrobinę przybliżyć ten temat, na początek przedstawiając zalety posiadania dobrych relacji z osobami w naszym wieku, a są nimi:</a:t>
            </a:r>
          </a:p>
          <a:p>
            <a:pPr marL="457200" indent="-457200"/>
            <a:r>
              <a:rPr lang="pl-PL" sz="1800" dirty="0">
                <a:cs typeface="Calibri" panose="020F0502020204030204"/>
              </a:rPr>
              <a:t>Poczucie przynależności</a:t>
            </a:r>
          </a:p>
          <a:p>
            <a:pPr marL="457200" indent="-457200"/>
            <a:r>
              <a:rPr lang="pl-PL" sz="1800" dirty="0">
                <a:cs typeface="Calibri" panose="020F0502020204030204"/>
              </a:rPr>
              <a:t>Pewność uzyskania pomocy w każdej sprawie</a:t>
            </a:r>
          </a:p>
          <a:p>
            <a:pPr marL="457200" indent="-457200"/>
            <a:r>
              <a:rPr lang="pl-PL" sz="1800" dirty="0">
                <a:cs typeface="Calibri" panose="020F0502020204030204"/>
              </a:rPr>
              <a:t>Zmniejszenie ryzyka osamotnienia</a:t>
            </a:r>
          </a:p>
          <a:p>
            <a:pPr marL="457200" indent="-457200"/>
            <a:r>
              <a:rPr lang="pl-PL" sz="1800" dirty="0">
                <a:cs typeface="Calibri" panose="020F0502020204030204"/>
              </a:rPr>
              <a:t>Lepsza kondycja stanu psychicznego</a:t>
            </a:r>
          </a:p>
          <a:p>
            <a:pPr marL="457200" indent="-457200"/>
            <a:r>
              <a:rPr lang="pl-PL" sz="1800" dirty="0">
                <a:cs typeface="Calibri" panose="020F0502020204030204"/>
              </a:rPr>
              <a:t>Pewność, że zawsze jest osoba, która cię wysłucha</a:t>
            </a:r>
          </a:p>
        </p:txBody>
      </p:sp>
      <p:sp>
        <p:nvSpPr>
          <p:cNvPr id="46" name="Rectangle 4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Rodzina figur samoprzylepnych">
            <a:extLst>
              <a:ext uri="{FF2B5EF4-FFF2-40B4-BE49-F238E27FC236}">
                <a16:creationId xmlns:a16="http://schemas.microsoft.com/office/drawing/2014/main" id="{536920AA-47A6-4981-A830-B7F3FB75632F}"/>
              </a:ext>
            </a:extLst>
          </p:cNvPr>
          <p:cNvPicPr>
            <a:picLocks noChangeAspect="1"/>
          </p:cNvPicPr>
          <p:nvPr/>
        </p:nvPicPr>
        <p:blipFill rotWithShape="1">
          <a:blip r:embed="rId2"/>
          <a:srcRect l="22244" r="8898" b="1"/>
          <a:stretch/>
        </p:blipFill>
        <p:spPr>
          <a:xfrm>
            <a:off x="5977788" y="799352"/>
            <a:ext cx="5425410" cy="5259296"/>
          </a:xfrm>
          <a:prstGeom prst="rect">
            <a:avLst/>
          </a:prstGeom>
        </p:spPr>
      </p:pic>
    </p:spTree>
    <p:extLst>
      <p:ext uri="{BB962C8B-B14F-4D97-AF65-F5344CB8AC3E}">
        <p14:creationId xmlns:p14="http://schemas.microsoft.com/office/powerpoint/2010/main" val="8742095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59264BFD-360D-430E-B593-7BC0D00FB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0">
            <a:extLst>
              <a:ext uri="{FF2B5EF4-FFF2-40B4-BE49-F238E27FC236}">
                <a16:creationId xmlns:a16="http://schemas.microsoft.com/office/drawing/2014/main" id="{A4538145-ACBA-40C0-AFBD-DE742723D5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useBgFill="1">
          <p:nvSpPr>
            <p:cNvPr id="12" name="Rectangle 11">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6" name="Rectangle 12">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a:solidFill>
                  <a:schemeClr val="tx1"/>
                </a:solidFill>
              </a:endParaRPr>
            </a:p>
          </p:txBody>
        </p:sp>
      </p:grpSp>
      <p:sp>
        <p:nvSpPr>
          <p:cNvPr id="2" name="Tytuł 1">
            <a:extLst>
              <a:ext uri="{FF2B5EF4-FFF2-40B4-BE49-F238E27FC236}">
                <a16:creationId xmlns:a16="http://schemas.microsoft.com/office/drawing/2014/main" id="{C4E94E13-B1EB-4F35-8A86-65417922F2E3}"/>
              </a:ext>
            </a:extLst>
          </p:cNvPr>
          <p:cNvSpPr>
            <a:spLocks noGrp="1"/>
          </p:cNvSpPr>
          <p:nvPr>
            <p:ph type="title"/>
          </p:nvPr>
        </p:nvSpPr>
        <p:spPr>
          <a:xfrm>
            <a:off x="765051" y="662400"/>
            <a:ext cx="4516505" cy="1492132"/>
          </a:xfrm>
        </p:spPr>
        <p:txBody>
          <a:bodyPr anchor="t">
            <a:normAutofit fontScale="90000"/>
          </a:bodyPr>
          <a:lstStyle/>
          <a:p>
            <a:r>
              <a:rPr lang="pl-PL" sz="3400" b="1">
                <a:solidFill>
                  <a:schemeClr val="accent4">
                    <a:lumMod val="75000"/>
                  </a:schemeClr>
                </a:solidFill>
                <a:latin typeface="Bookman Old Style"/>
                <a:cs typeface="Calibri Light"/>
              </a:rPr>
              <a:t>Jakie problemy pojawiają się w gronie rówieśników?</a:t>
            </a:r>
            <a:endParaRPr lang="pl-PL" sz="3400" b="1">
              <a:solidFill>
                <a:schemeClr val="accent4">
                  <a:lumMod val="75000"/>
                </a:schemeClr>
              </a:solidFill>
              <a:latin typeface="Bookman Old Style"/>
            </a:endParaRPr>
          </a:p>
        </p:txBody>
      </p:sp>
      <p:sp>
        <p:nvSpPr>
          <p:cNvPr id="3" name="Symbol zastępczy zawartości 2">
            <a:extLst>
              <a:ext uri="{FF2B5EF4-FFF2-40B4-BE49-F238E27FC236}">
                <a16:creationId xmlns:a16="http://schemas.microsoft.com/office/drawing/2014/main" id="{7E1C1001-645E-4D7C-B4E1-68B3662DE311}"/>
              </a:ext>
            </a:extLst>
          </p:cNvPr>
          <p:cNvSpPr>
            <a:spLocks noGrp="1"/>
          </p:cNvSpPr>
          <p:nvPr>
            <p:ph idx="1"/>
          </p:nvPr>
        </p:nvSpPr>
        <p:spPr>
          <a:xfrm>
            <a:off x="765052" y="2286001"/>
            <a:ext cx="5094488" cy="3873554"/>
          </a:xfrm>
        </p:spPr>
        <p:txBody>
          <a:bodyPr vert="horz" lIns="91440" tIns="45720" rIns="91440" bIns="45720" rtlCol="0" anchor="t">
            <a:normAutofit fontScale="92500" lnSpcReduction="20000"/>
          </a:bodyPr>
          <a:lstStyle/>
          <a:p>
            <a:pPr marL="0" indent="0">
              <a:buNone/>
            </a:pPr>
            <a:r>
              <a:rPr lang="pl-PL" sz="1900" dirty="0">
                <a:solidFill>
                  <a:schemeClr val="tx1">
                    <a:alpha val="60000"/>
                  </a:schemeClr>
                </a:solidFill>
                <a:cs typeface="Calibri" panose="020F0502020204030204"/>
              </a:rPr>
              <a:t>Popularnymi problemami wiążącymi się z życiem wśród rówieśników są:</a:t>
            </a:r>
            <a:endParaRPr lang="pl-PL" sz="1900" dirty="0">
              <a:solidFill>
                <a:schemeClr val="tx1">
                  <a:alpha val="60000"/>
                </a:schemeClr>
              </a:solidFill>
            </a:endParaRPr>
          </a:p>
          <a:p>
            <a:pPr marL="457200" indent="-457200"/>
            <a:r>
              <a:rPr lang="pl-PL" sz="1900" dirty="0">
                <a:solidFill>
                  <a:schemeClr val="tx1">
                    <a:alpha val="60000"/>
                  </a:schemeClr>
                </a:solidFill>
                <a:cs typeface="Calibri" panose="020F0502020204030204"/>
              </a:rPr>
              <a:t>Gnębienie, poniżanie, wyśmiewanie</a:t>
            </a:r>
          </a:p>
          <a:p>
            <a:pPr marL="457200" indent="-457200"/>
            <a:r>
              <a:rPr lang="pl-PL" sz="1900" dirty="0">
                <a:solidFill>
                  <a:schemeClr val="tx1">
                    <a:alpha val="60000"/>
                  </a:schemeClr>
                </a:solidFill>
                <a:cs typeface="Calibri" panose="020F0502020204030204"/>
              </a:rPr>
              <a:t>Manipulacja</a:t>
            </a:r>
          </a:p>
          <a:p>
            <a:pPr marL="457200" indent="-457200"/>
            <a:r>
              <a:rPr lang="pl-PL" sz="1900" dirty="0">
                <a:solidFill>
                  <a:schemeClr val="tx1">
                    <a:alpha val="60000"/>
                  </a:schemeClr>
                </a:solidFill>
                <a:cs typeface="Calibri" panose="020F0502020204030204"/>
              </a:rPr>
              <a:t>Przemoc fizyczna</a:t>
            </a:r>
          </a:p>
          <a:p>
            <a:pPr marL="457200" indent="-457200"/>
            <a:r>
              <a:rPr lang="pl-PL" sz="1900" dirty="0">
                <a:solidFill>
                  <a:schemeClr val="tx1">
                    <a:alpha val="60000"/>
                  </a:schemeClr>
                </a:solidFill>
                <a:cs typeface="Calibri" panose="020F0502020204030204"/>
              </a:rPr>
              <a:t>Znęcanie się psychiczne</a:t>
            </a:r>
          </a:p>
          <a:p>
            <a:pPr marL="457200" indent="-457200"/>
            <a:r>
              <a:rPr lang="pl-PL" sz="1900" dirty="0">
                <a:solidFill>
                  <a:schemeClr val="tx1">
                    <a:alpha val="60000"/>
                  </a:schemeClr>
                </a:solidFill>
                <a:cs typeface="Calibri" panose="020F0502020204030204"/>
              </a:rPr>
              <a:t>Poczucie odrzucenia</a:t>
            </a:r>
          </a:p>
          <a:p>
            <a:pPr marL="457200" indent="-457200"/>
            <a:r>
              <a:rPr lang="pl-PL" sz="1900" dirty="0">
                <a:solidFill>
                  <a:schemeClr val="tx1">
                    <a:alpha val="60000"/>
                  </a:schemeClr>
                </a:solidFill>
                <a:cs typeface="Calibri" panose="020F0502020204030204"/>
              </a:rPr>
              <a:t>Nietolerancja min. z przyczyn kulturowych, religijnych, rasowych, orientacyjnych, czy z powodu odmiennego wyglądu</a:t>
            </a:r>
          </a:p>
          <a:p>
            <a:pPr marL="457200" indent="-457200"/>
            <a:r>
              <a:rPr lang="pl-PL" sz="1900" dirty="0">
                <a:solidFill>
                  <a:schemeClr val="tx1">
                    <a:alpha val="60000"/>
                  </a:schemeClr>
                </a:solidFill>
                <a:cs typeface="Calibri" panose="020F0502020204030204"/>
              </a:rPr>
              <a:t>Nieposzanowanie własności innych</a:t>
            </a:r>
          </a:p>
          <a:p>
            <a:pPr marL="457200" indent="-457200"/>
            <a:r>
              <a:rPr lang="pl-PL" sz="1900" dirty="0">
                <a:solidFill>
                  <a:schemeClr val="tx1">
                    <a:alpha val="60000"/>
                  </a:schemeClr>
                </a:solidFill>
                <a:cs typeface="Calibri" panose="020F0502020204030204"/>
              </a:rPr>
              <a:t>Cyberprzemoc</a:t>
            </a:r>
          </a:p>
          <a:p>
            <a:pPr marL="457200" indent="-457200"/>
            <a:r>
              <a:rPr lang="pl-PL" sz="1900" dirty="0">
                <a:solidFill>
                  <a:schemeClr val="tx1">
                    <a:alpha val="60000"/>
                  </a:schemeClr>
                </a:solidFill>
                <a:cs typeface="Calibri" panose="020F0502020204030204"/>
              </a:rPr>
              <a:t>Poczucie nierówności</a:t>
            </a:r>
          </a:p>
          <a:p>
            <a:pPr marL="0" indent="0">
              <a:buNone/>
            </a:pPr>
            <a:endParaRPr lang="pl-PL" sz="1900">
              <a:solidFill>
                <a:srgbClr val="000000">
                  <a:alpha val="60000"/>
                </a:srgbClr>
              </a:solidFill>
              <a:cs typeface="Calibri" panose="020F0502020204030204"/>
            </a:endParaRPr>
          </a:p>
        </p:txBody>
      </p:sp>
      <p:sp>
        <p:nvSpPr>
          <p:cNvPr id="15" name="Freeform: Shape 14">
            <a:extLst>
              <a:ext uri="{FF2B5EF4-FFF2-40B4-BE49-F238E27FC236}">
                <a16:creationId xmlns:a16="http://schemas.microsoft.com/office/drawing/2014/main" id="{F249C1C3-EBDE-4C27-BD12-A6AE40A4D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7375" y="0"/>
            <a:ext cx="6404625" cy="6373368"/>
          </a:xfrm>
          <a:custGeom>
            <a:avLst/>
            <a:gdLst>
              <a:gd name="connsiteX0" fmla="*/ 353272 w 6404625"/>
              <a:gd name="connsiteY0" fmla="*/ 0 h 6373368"/>
              <a:gd name="connsiteX1" fmla="*/ 6404625 w 6404625"/>
              <a:gd name="connsiteY1" fmla="*/ 0 h 6373368"/>
              <a:gd name="connsiteX2" fmla="*/ 6404625 w 6404625"/>
              <a:gd name="connsiteY2" fmla="*/ 6008204 h 6373368"/>
              <a:gd name="connsiteX3" fmla="*/ 6374459 w 6404625"/>
              <a:gd name="connsiteY3" fmla="*/ 6023890 h 6373368"/>
              <a:gd name="connsiteX4" fmla="*/ 6290584 w 6404625"/>
              <a:gd name="connsiteY4" fmla="*/ 6049055 h 6373368"/>
              <a:gd name="connsiteX5" fmla="*/ 6203913 w 6404625"/>
              <a:gd name="connsiteY5" fmla="*/ 6060237 h 6373368"/>
              <a:gd name="connsiteX6" fmla="*/ 6114448 w 6404625"/>
              <a:gd name="connsiteY6" fmla="*/ 6063033 h 6373368"/>
              <a:gd name="connsiteX7" fmla="*/ 6019391 w 6404625"/>
              <a:gd name="connsiteY7" fmla="*/ 6054644 h 6373368"/>
              <a:gd name="connsiteX8" fmla="*/ 5924332 w 6404625"/>
              <a:gd name="connsiteY8" fmla="*/ 6043462 h 6373368"/>
              <a:gd name="connsiteX9" fmla="*/ 5829275 w 6404625"/>
              <a:gd name="connsiteY9" fmla="*/ 6029482 h 6373368"/>
              <a:gd name="connsiteX10" fmla="*/ 5734216 w 6404625"/>
              <a:gd name="connsiteY10" fmla="*/ 6018300 h 6373368"/>
              <a:gd name="connsiteX11" fmla="*/ 5639159 w 6404625"/>
              <a:gd name="connsiteY11" fmla="*/ 6012708 h 6373368"/>
              <a:gd name="connsiteX12" fmla="*/ 5546898 w 6404625"/>
              <a:gd name="connsiteY12" fmla="*/ 6012708 h 6373368"/>
              <a:gd name="connsiteX13" fmla="*/ 5460227 w 6404625"/>
              <a:gd name="connsiteY13" fmla="*/ 6023890 h 6373368"/>
              <a:gd name="connsiteX14" fmla="*/ 5370760 w 6404625"/>
              <a:gd name="connsiteY14" fmla="*/ 6046258 h 6373368"/>
              <a:gd name="connsiteX15" fmla="*/ 5289681 w 6404625"/>
              <a:gd name="connsiteY15" fmla="*/ 6079807 h 6373368"/>
              <a:gd name="connsiteX16" fmla="*/ 5205808 w 6404625"/>
              <a:gd name="connsiteY16" fmla="*/ 6124541 h 6373368"/>
              <a:gd name="connsiteX17" fmla="*/ 5121933 w 6404625"/>
              <a:gd name="connsiteY17" fmla="*/ 6169276 h 6373368"/>
              <a:gd name="connsiteX18" fmla="*/ 5038061 w 6404625"/>
              <a:gd name="connsiteY18" fmla="*/ 6219598 h 6373368"/>
              <a:gd name="connsiteX19" fmla="*/ 4956981 w 6404625"/>
              <a:gd name="connsiteY19" fmla="*/ 6267129 h 6373368"/>
              <a:gd name="connsiteX20" fmla="*/ 4870311 w 6404625"/>
              <a:gd name="connsiteY20" fmla="*/ 6309065 h 6373368"/>
              <a:gd name="connsiteX21" fmla="*/ 4786435 w 6404625"/>
              <a:gd name="connsiteY21" fmla="*/ 6342614 h 6373368"/>
              <a:gd name="connsiteX22" fmla="*/ 4699765 w 6404625"/>
              <a:gd name="connsiteY22" fmla="*/ 6364982 h 6373368"/>
              <a:gd name="connsiteX23" fmla="*/ 4610299 w 6404625"/>
              <a:gd name="connsiteY23" fmla="*/ 6373368 h 6373368"/>
              <a:gd name="connsiteX24" fmla="*/ 4520833 w 6404625"/>
              <a:gd name="connsiteY24" fmla="*/ 6364982 h 6373368"/>
              <a:gd name="connsiteX25" fmla="*/ 4434163 w 6404625"/>
              <a:gd name="connsiteY25" fmla="*/ 6342614 h 6373368"/>
              <a:gd name="connsiteX26" fmla="*/ 4350289 w 6404625"/>
              <a:gd name="connsiteY26" fmla="*/ 6309065 h 6373368"/>
              <a:gd name="connsiteX27" fmla="*/ 4263617 w 6404625"/>
              <a:gd name="connsiteY27" fmla="*/ 6267129 h 6373368"/>
              <a:gd name="connsiteX28" fmla="*/ 4182539 w 6404625"/>
              <a:gd name="connsiteY28" fmla="*/ 6219598 h 6373368"/>
              <a:gd name="connsiteX29" fmla="*/ 4098666 w 6404625"/>
              <a:gd name="connsiteY29" fmla="*/ 6169276 h 6373368"/>
              <a:gd name="connsiteX30" fmla="*/ 4014791 w 6404625"/>
              <a:gd name="connsiteY30" fmla="*/ 6124541 h 6373368"/>
              <a:gd name="connsiteX31" fmla="*/ 3930916 w 6404625"/>
              <a:gd name="connsiteY31" fmla="*/ 6079807 h 6373368"/>
              <a:gd name="connsiteX32" fmla="*/ 3847041 w 6404625"/>
              <a:gd name="connsiteY32" fmla="*/ 6046258 h 6373368"/>
              <a:gd name="connsiteX33" fmla="*/ 3760372 w 6404625"/>
              <a:gd name="connsiteY33" fmla="*/ 6023890 h 6373368"/>
              <a:gd name="connsiteX34" fmla="*/ 3673701 w 6404625"/>
              <a:gd name="connsiteY34" fmla="*/ 6012708 h 6373368"/>
              <a:gd name="connsiteX35" fmla="*/ 3581438 w 6404625"/>
              <a:gd name="connsiteY35" fmla="*/ 6012708 h 6373368"/>
              <a:gd name="connsiteX36" fmla="*/ 3486381 w 6404625"/>
              <a:gd name="connsiteY36" fmla="*/ 6018300 h 6373368"/>
              <a:gd name="connsiteX37" fmla="*/ 3391322 w 6404625"/>
              <a:gd name="connsiteY37" fmla="*/ 6029482 h 6373368"/>
              <a:gd name="connsiteX38" fmla="*/ 3296265 w 6404625"/>
              <a:gd name="connsiteY38" fmla="*/ 6043462 h 6373368"/>
              <a:gd name="connsiteX39" fmla="*/ 3201210 w 6404625"/>
              <a:gd name="connsiteY39" fmla="*/ 6054644 h 6373368"/>
              <a:gd name="connsiteX40" fmla="*/ 3106151 w 6404625"/>
              <a:gd name="connsiteY40" fmla="*/ 6063033 h 6373368"/>
              <a:gd name="connsiteX41" fmla="*/ 3016684 w 6404625"/>
              <a:gd name="connsiteY41" fmla="*/ 6060237 h 6373368"/>
              <a:gd name="connsiteX42" fmla="*/ 2930015 w 6404625"/>
              <a:gd name="connsiteY42" fmla="*/ 6049055 h 6373368"/>
              <a:gd name="connsiteX43" fmla="*/ 2846140 w 6404625"/>
              <a:gd name="connsiteY43" fmla="*/ 6023890 h 6373368"/>
              <a:gd name="connsiteX44" fmla="*/ 2776243 w 6404625"/>
              <a:gd name="connsiteY44" fmla="*/ 5987546 h 6373368"/>
              <a:gd name="connsiteX45" fmla="*/ 2709145 w 6404625"/>
              <a:gd name="connsiteY45" fmla="*/ 5940017 h 6373368"/>
              <a:gd name="connsiteX46" fmla="*/ 2650432 w 6404625"/>
              <a:gd name="connsiteY46" fmla="*/ 5884101 h 6373368"/>
              <a:gd name="connsiteX47" fmla="*/ 2591719 w 6404625"/>
              <a:gd name="connsiteY47" fmla="*/ 5819798 h 6373368"/>
              <a:gd name="connsiteX48" fmla="*/ 2538599 w 6404625"/>
              <a:gd name="connsiteY48" fmla="*/ 5752697 h 6373368"/>
              <a:gd name="connsiteX49" fmla="*/ 2485480 w 6404625"/>
              <a:gd name="connsiteY49" fmla="*/ 5682802 h 6373368"/>
              <a:gd name="connsiteX50" fmla="*/ 2432360 w 6404625"/>
              <a:gd name="connsiteY50" fmla="*/ 5612908 h 6373368"/>
              <a:gd name="connsiteX51" fmla="*/ 2379237 w 6404625"/>
              <a:gd name="connsiteY51" fmla="*/ 5545809 h 6373368"/>
              <a:gd name="connsiteX52" fmla="*/ 2323320 w 6404625"/>
              <a:gd name="connsiteY52" fmla="*/ 5481502 h 6373368"/>
              <a:gd name="connsiteX53" fmla="*/ 2259018 w 6404625"/>
              <a:gd name="connsiteY53" fmla="*/ 5425586 h 6373368"/>
              <a:gd name="connsiteX54" fmla="*/ 2197511 w 6404625"/>
              <a:gd name="connsiteY54" fmla="*/ 5375263 h 6373368"/>
              <a:gd name="connsiteX55" fmla="*/ 2127614 w 6404625"/>
              <a:gd name="connsiteY55" fmla="*/ 5336121 h 6373368"/>
              <a:gd name="connsiteX56" fmla="*/ 2052128 w 6404625"/>
              <a:gd name="connsiteY56" fmla="*/ 5302573 h 6373368"/>
              <a:gd name="connsiteX57" fmla="*/ 1971049 w 6404625"/>
              <a:gd name="connsiteY57" fmla="*/ 5274612 h 6373368"/>
              <a:gd name="connsiteX58" fmla="*/ 1887176 w 6404625"/>
              <a:gd name="connsiteY58" fmla="*/ 5249450 h 6373368"/>
              <a:gd name="connsiteX59" fmla="*/ 1803301 w 6404625"/>
              <a:gd name="connsiteY59" fmla="*/ 5227084 h 6373368"/>
              <a:gd name="connsiteX60" fmla="*/ 1716630 w 6404625"/>
              <a:gd name="connsiteY60" fmla="*/ 5204720 h 6373368"/>
              <a:gd name="connsiteX61" fmla="*/ 1635551 w 6404625"/>
              <a:gd name="connsiteY61" fmla="*/ 5179557 h 6373368"/>
              <a:gd name="connsiteX62" fmla="*/ 1554473 w 6404625"/>
              <a:gd name="connsiteY62" fmla="*/ 5151597 h 6373368"/>
              <a:gd name="connsiteX63" fmla="*/ 1478988 w 6404625"/>
              <a:gd name="connsiteY63" fmla="*/ 5118049 h 6373368"/>
              <a:gd name="connsiteX64" fmla="*/ 1411887 w 6404625"/>
              <a:gd name="connsiteY64" fmla="*/ 5076112 h 6373368"/>
              <a:gd name="connsiteX65" fmla="*/ 1350380 w 6404625"/>
              <a:gd name="connsiteY65" fmla="*/ 5025785 h 6373368"/>
              <a:gd name="connsiteX66" fmla="*/ 1300053 w 6404625"/>
              <a:gd name="connsiteY66" fmla="*/ 4964279 h 6373368"/>
              <a:gd name="connsiteX67" fmla="*/ 1258117 w 6404625"/>
              <a:gd name="connsiteY67" fmla="*/ 4897178 h 6373368"/>
              <a:gd name="connsiteX68" fmla="*/ 1224567 w 6404625"/>
              <a:gd name="connsiteY68" fmla="*/ 4821691 h 6373368"/>
              <a:gd name="connsiteX69" fmla="*/ 1196609 w 6404625"/>
              <a:gd name="connsiteY69" fmla="*/ 4740614 h 6373368"/>
              <a:gd name="connsiteX70" fmla="*/ 1171447 w 6404625"/>
              <a:gd name="connsiteY70" fmla="*/ 4659533 h 6373368"/>
              <a:gd name="connsiteX71" fmla="*/ 1149080 w 6404625"/>
              <a:gd name="connsiteY71" fmla="*/ 4572865 h 6373368"/>
              <a:gd name="connsiteX72" fmla="*/ 1126714 w 6404625"/>
              <a:gd name="connsiteY72" fmla="*/ 4488990 h 6373368"/>
              <a:gd name="connsiteX73" fmla="*/ 1101552 w 6404625"/>
              <a:gd name="connsiteY73" fmla="*/ 4405115 h 6373368"/>
              <a:gd name="connsiteX74" fmla="*/ 1073593 w 6404625"/>
              <a:gd name="connsiteY74" fmla="*/ 4324036 h 6373368"/>
              <a:gd name="connsiteX75" fmla="*/ 1040045 w 6404625"/>
              <a:gd name="connsiteY75" fmla="*/ 4248549 h 6373368"/>
              <a:gd name="connsiteX76" fmla="*/ 1000902 w 6404625"/>
              <a:gd name="connsiteY76" fmla="*/ 4178654 h 6373368"/>
              <a:gd name="connsiteX77" fmla="*/ 950576 w 6404625"/>
              <a:gd name="connsiteY77" fmla="*/ 4117146 h 6373368"/>
              <a:gd name="connsiteX78" fmla="*/ 894659 w 6404625"/>
              <a:gd name="connsiteY78" fmla="*/ 4052841 h 6373368"/>
              <a:gd name="connsiteX79" fmla="*/ 830356 w 6404625"/>
              <a:gd name="connsiteY79" fmla="*/ 3996926 h 6373368"/>
              <a:gd name="connsiteX80" fmla="*/ 760460 w 6404625"/>
              <a:gd name="connsiteY80" fmla="*/ 3943806 h 6373368"/>
              <a:gd name="connsiteX81" fmla="*/ 690567 w 6404625"/>
              <a:gd name="connsiteY81" fmla="*/ 3890685 h 6373368"/>
              <a:gd name="connsiteX82" fmla="*/ 620671 w 6404625"/>
              <a:gd name="connsiteY82" fmla="*/ 3837564 h 6373368"/>
              <a:gd name="connsiteX83" fmla="*/ 553571 w 6404625"/>
              <a:gd name="connsiteY83" fmla="*/ 3784444 h 6373368"/>
              <a:gd name="connsiteX84" fmla="*/ 489269 w 6404625"/>
              <a:gd name="connsiteY84" fmla="*/ 3725731 h 6373368"/>
              <a:gd name="connsiteX85" fmla="*/ 433350 w 6404625"/>
              <a:gd name="connsiteY85" fmla="*/ 3667021 h 6373368"/>
              <a:gd name="connsiteX86" fmla="*/ 385824 w 6404625"/>
              <a:gd name="connsiteY86" fmla="*/ 3599922 h 6373368"/>
              <a:gd name="connsiteX87" fmla="*/ 349477 w 6404625"/>
              <a:gd name="connsiteY87" fmla="*/ 3530025 h 6373368"/>
              <a:gd name="connsiteX88" fmla="*/ 324315 w 6404625"/>
              <a:gd name="connsiteY88" fmla="*/ 3446150 h 6373368"/>
              <a:gd name="connsiteX89" fmla="*/ 313131 w 6404625"/>
              <a:gd name="connsiteY89" fmla="*/ 3359479 h 6373368"/>
              <a:gd name="connsiteX90" fmla="*/ 310335 w 6404625"/>
              <a:gd name="connsiteY90" fmla="*/ 3270014 h 6373368"/>
              <a:gd name="connsiteX91" fmla="*/ 318723 w 6404625"/>
              <a:gd name="connsiteY91" fmla="*/ 3174955 h 6373368"/>
              <a:gd name="connsiteX92" fmla="*/ 329907 w 6404625"/>
              <a:gd name="connsiteY92" fmla="*/ 3079898 h 6373368"/>
              <a:gd name="connsiteX93" fmla="*/ 343885 w 6404625"/>
              <a:gd name="connsiteY93" fmla="*/ 2984841 h 6373368"/>
              <a:gd name="connsiteX94" fmla="*/ 355069 w 6404625"/>
              <a:gd name="connsiteY94" fmla="*/ 2889784 h 6373368"/>
              <a:gd name="connsiteX95" fmla="*/ 360659 w 6404625"/>
              <a:gd name="connsiteY95" fmla="*/ 2794725 h 6373368"/>
              <a:gd name="connsiteX96" fmla="*/ 360659 w 6404625"/>
              <a:gd name="connsiteY96" fmla="*/ 2702464 h 6373368"/>
              <a:gd name="connsiteX97" fmla="*/ 349477 w 6404625"/>
              <a:gd name="connsiteY97" fmla="*/ 2615793 h 6373368"/>
              <a:gd name="connsiteX98" fmla="*/ 327111 w 6404625"/>
              <a:gd name="connsiteY98" fmla="*/ 2529122 h 6373368"/>
              <a:gd name="connsiteX99" fmla="*/ 293561 w 6404625"/>
              <a:gd name="connsiteY99" fmla="*/ 2448045 h 6373368"/>
              <a:gd name="connsiteX100" fmla="*/ 251625 w 6404625"/>
              <a:gd name="connsiteY100" fmla="*/ 2364170 h 6373368"/>
              <a:gd name="connsiteX101" fmla="*/ 204096 w 6404625"/>
              <a:gd name="connsiteY101" fmla="*/ 2280295 h 6373368"/>
              <a:gd name="connsiteX102" fmla="*/ 153769 w 6404625"/>
              <a:gd name="connsiteY102" fmla="*/ 2196423 h 6373368"/>
              <a:gd name="connsiteX103" fmla="*/ 106240 w 6404625"/>
              <a:gd name="connsiteY103" fmla="*/ 2115344 h 6373368"/>
              <a:gd name="connsiteX104" fmla="*/ 64305 w 6404625"/>
              <a:gd name="connsiteY104" fmla="*/ 2028673 h 6373368"/>
              <a:gd name="connsiteX105" fmla="*/ 30754 w 6404625"/>
              <a:gd name="connsiteY105" fmla="*/ 1944798 h 6373368"/>
              <a:gd name="connsiteX106" fmla="*/ 8387 w 6404625"/>
              <a:gd name="connsiteY106" fmla="*/ 1858129 h 6373368"/>
              <a:gd name="connsiteX107" fmla="*/ 0 w 6404625"/>
              <a:gd name="connsiteY107" fmla="*/ 1768662 h 6373368"/>
              <a:gd name="connsiteX108" fmla="*/ 8387 w 6404625"/>
              <a:gd name="connsiteY108" fmla="*/ 1679195 h 6373368"/>
              <a:gd name="connsiteX109" fmla="*/ 30754 w 6404625"/>
              <a:gd name="connsiteY109" fmla="*/ 1592526 h 6373368"/>
              <a:gd name="connsiteX110" fmla="*/ 64305 w 6404625"/>
              <a:gd name="connsiteY110" fmla="*/ 1508651 h 6373368"/>
              <a:gd name="connsiteX111" fmla="*/ 106240 w 6404625"/>
              <a:gd name="connsiteY111" fmla="*/ 1421980 h 6373368"/>
              <a:gd name="connsiteX112" fmla="*/ 153769 w 6404625"/>
              <a:gd name="connsiteY112" fmla="*/ 1340903 h 6373368"/>
              <a:gd name="connsiteX113" fmla="*/ 204096 w 6404625"/>
              <a:gd name="connsiteY113" fmla="*/ 1257028 h 6373368"/>
              <a:gd name="connsiteX114" fmla="*/ 251625 w 6404625"/>
              <a:gd name="connsiteY114" fmla="*/ 1173153 h 6373368"/>
              <a:gd name="connsiteX115" fmla="*/ 293561 w 6404625"/>
              <a:gd name="connsiteY115" fmla="*/ 1089278 h 6373368"/>
              <a:gd name="connsiteX116" fmla="*/ 327111 w 6404625"/>
              <a:gd name="connsiteY116" fmla="*/ 1008199 h 6373368"/>
              <a:gd name="connsiteX117" fmla="*/ 349477 w 6404625"/>
              <a:gd name="connsiteY117" fmla="*/ 921528 h 6373368"/>
              <a:gd name="connsiteX118" fmla="*/ 360659 w 6404625"/>
              <a:gd name="connsiteY118" fmla="*/ 834859 h 6373368"/>
              <a:gd name="connsiteX119" fmla="*/ 360659 w 6404625"/>
              <a:gd name="connsiteY119" fmla="*/ 742599 h 6373368"/>
              <a:gd name="connsiteX120" fmla="*/ 355069 w 6404625"/>
              <a:gd name="connsiteY120" fmla="*/ 647539 h 6373368"/>
              <a:gd name="connsiteX121" fmla="*/ 343885 w 6404625"/>
              <a:gd name="connsiteY121" fmla="*/ 552482 h 6373368"/>
              <a:gd name="connsiteX122" fmla="*/ 329907 w 6404625"/>
              <a:gd name="connsiteY122" fmla="*/ 457425 h 6373368"/>
              <a:gd name="connsiteX123" fmla="*/ 318723 w 6404625"/>
              <a:gd name="connsiteY123" fmla="*/ 362366 h 6373368"/>
              <a:gd name="connsiteX124" fmla="*/ 310335 w 6404625"/>
              <a:gd name="connsiteY124" fmla="*/ 267309 h 6373368"/>
              <a:gd name="connsiteX125" fmla="*/ 313131 w 6404625"/>
              <a:gd name="connsiteY125" fmla="*/ 177842 h 6373368"/>
              <a:gd name="connsiteX126" fmla="*/ 324315 w 6404625"/>
              <a:gd name="connsiteY126" fmla="*/ 91173 h 6373368"/>
              <a:gd name="connsiteX127" fmla="*/ 349477 w 6404625"/>
              <a:gd name="connsiteY127" fmla="*/ 7296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04625" h="6373368">
                <a:moveTo>
                  <a:pt x="353272" y="0"/>
                </a:moveTo>
                <a:lnTo>
                  <a:pt x="6404625" y="0"/>
                </a:lnTo>
                <a:lnTo>
                  <a:pt x="6404625" y="6008204"/>
                </a:lnTo>
                <a:lnTo>
                  <a:pt x="6374459" y="6023890"/>
                </a:lnTo>
                <a:lnTo>
                  <a:pt x="6290584" y="6049055"/>
                </a:lnTo>
                <a:lnTo>
                  <a:pt x="6203913" y="6060237"/>
                </a:lnTo>
                <a:lnTo>
                  <a:pt x="6114448" y="6063033"/>
                </a:lnTo>
                <a:lnTo>
                  <a:pt x="6019391" y="6054644"/>
                </a:lnTo>
                <a:lnTo>
                  <a:pt x="5924332" y="6043462"/>
                </a:lnTo>
                <a:lnTo>
                  <a:pt x="5829275" y="6029482"/>
                </a:lnTo>
                <a:lnTo>
                  <a:pt x="5734216" y="6018300"/>
                </a:lnTo>
                <a:lnTo>
                  <a:pt x="5639159" y="6012708"/>
                </a:lnTo>
                <a:lnTo>
                  <a:pt x="5546898" y="6012708"/>
                </a:lnTo>
                <a:lnTo>
                  <a:pt x="5460227" y="6023890"/>
                </a:lnTo>
                <a:lnTo>
                  <a:pt x="5370760" y="6046258"/>
                </a:lnTo>
                <a:lnTo>
                  <a:pt x="5289681" y="6079807"/>
                </a:lnTo>
                <a:lnTo>
                  <a:pt x="5205808" y="6124541"/>
                </a:lnTo>
                <a:lnTo>
                  <a:pt x="5121933" y="6169276"/>
                </a:lnTo>
                <a:lnTo>
                  <a:pt x="5038061" y="6219598"/>
                </a:lnTo>
                <a:lnTo>
                  <a:pt x="4956981" y="6267129"/>
                </a:lnTo>
                <a:lnTo>
                  <a:pt x="4870311" y="6309065"/>
                </a:lnTo>
                <a:lnTo>
                  <a:pt x="4786435" y="6342614"/>
                </a:lnTo>
                <a:lnTo>
                  <a:pt x="4699765" y="6364982"/>
                </a:lnTo>
                <a:lnTo>
                  <a:pt x="4610299" y="6373368"/>
                </a:lnTo>
                <a:lnTo>
                  <a:pt x="4520833" y="6364982"/>
                </a:lnTo>
                <a:lnTo>
                  <a:pt x="4434163" y="6342614"/>
                </a:lnTo>
                <a:lnTo>
                  <a:pt x="4350289" y="6309065"/>
                </a:lnTo>
                <a:lnTo>
                  <a:pt x="4263617" y="6267129"/>
                </a:lnTo>
                <a:lnTo>
                  <a:pt x="4182539" y="6219598"/>
                </a:lnTo>
                <a:lnTo>
                  <a:pt x="4098666" y="6169276"/>
                </a:lnTo>
                <a:lnTo>
                  <a:pt x="4014791" y="6124541"/>
                </a:lnTo>
                <a:lnTo>
                  <a:pt x="3930916" y="6079807"/>
                </a:lnTo>
                <a:lnTo>
                  <a:pt x="3847041" y="6046258"/>
                </a:lnTo>
                <a:lnTo>
                  <a:pt x="3760372" y="6023890"/>
                </a:lnTo>
                <a:lnTo>
                  <a:pt x="3673701" y="6012708"/>
                </a:lnTo>
                <a:lnTo>
                  <a:pt x="3581438" y="6012708"/>
                </a:lnTo>
                <a:lnTo>
                  <a:pt x="3486381" y="6018300"/>
                </a:lnTo>
                <a:lnTo>
                  <a:pt x="3391322" y="6029482"/>
                </a:lnTo>
                <a:lnTo>
                  <a:pt x="3296265" y="6043462"/>
                </a:lnTo>
                <a:lnTo>
                  <a:pt x="3201210" y="6054644"/>
                </a:lnTo>
                <a:lnTo>
                  <a:pt x="3106151" y="6063033"/>
                </a:lnTo>
                <a:lnTo>
                  <a:pt x="3016684" y="6060237"/>
                </a:lnTo>
                <a:lnTo>
                  <a:pt x="2930015" y="6049055"/>
                </a:lnTo>
                <a:lnTo>
                  <a:pt x="2846140" y="6023890"/>
                </a:lnTo>
                <a:lnTo>
                  <a:pt x="2776243" y="5987546"/>
                </a:lnTo>
                <a:lnTo>
                  <a:pt x="2709145" y="5940017"/>
                </a:lnTo>
                <a:lnTo>
                  <a:pt x="2650432" y="5884101"/>
                </a:lnTo>
                <a:lnTo>
                  <a:pt x="2591719" y="5819798"/>
                </a:lnTo>
                <a:lnTo>
                  <a:pt x="2538599" y="5752697"/>
                </a:lnTo>
                <a:lnTo>
                  <a:pt x="2485480" y="5682802"/>
                </a:lnTo>
                <a:lnTo>
                  <a:pt x="2432360" y="5612908"/>
                </a:lnTo>
                <a:lnTo>
                  <a:pt x="2379237" y="5545809"/>
                </a:lnTo>
                <a:lnTo>
                  <a:pt x="2323320" y="5481502"/>
                </a:lnTo>
                <a:lnTo>
                  <a:pt x="2259018" y="5425586"/>
                </a:lnTo>
                <a:lnTo>
                  <a:pt x="2197511" y="5375263"/>
                </a:lnTo>
                <a:lnTo>
                  <a:pt x="2127614" y="5336121"/>
                </a:lnTo>
                <a:lnTo>
                  <a:pt x="2052128" y="5302573"/>
                </a:lnTo>
                <a:lnTo>
                  <a:pt x="1971049" y="5274612"/>
                </a:lnTo>
                <a:lnTo>
                  <a:pt x="1887176" y="5249450"/>
                </a:lnTo>
                <a:lnTo>
                  <a:pt x="1803301" y="5227084"/>
                </a:lnTo>
                <a:lnTo>
                  <a:pt x="1716630" y="5204720"/>
                </a:lnTo>
                <a:lnTo>
                  <a:pt x="1635551" y="5179557"/>
                </a:lnTo>
                <a:lnTo>
                  <a:pt x="1554473" y="5151597"/>
                </a:lnTo>
                <a:lnTo>
                  <a:pt x="1478988" y="5118049"/>
                </a:lnTo>
                <a:lnTo>
                  <a:pt x="1411887" y="5076112"/>
                </a:lnTo>
                <a:lnTo>
                  <a:pt x="1350380" y="5025785"/>
                </a:lnTo>
                <a:lnTo>
                  <a:pt x="1300053" y="4964279"/>
                </a:lnTo>
                <a:lnTo>
                  <a:pt x="1258117" y="4897178"/>
                </a:lnTo>
                <a:lnTo>
                  <a:pt x="1224567" y="4821691"/>
                </a:lnTo>
                <a:lnTo>
                  <a:pt x="1196609" y="4740614"/>
                </a:lnTo>
                <a:lnTo>
                  <a:pt x="1171447" y="4659533"/>
                </a:lnTo>
                <a:lnTo>
                  <a:pt x="1149080" y="4572865"/>
                </a:lnTo>
                <a:lnTo>
                  <a:pt x="1126714" y="4488990"/>
                </a:lnTo>
                <a:lnTo>
                  <a:pt x="1101552" y="4405115"/>
                </a:lnTo>
                <a:lnTo>
                  <a:pt x="1073593" y="4324036"/>
                </a:lnTo>
                <a:lnTo>
                  <a:pt x="1040045" y="4248549"/>
                </a:lnTo>
                <a:lnTo>
                  <a:pt x="1000902" y="4178654"/>
                </a:lnTo>
                <a:lnTo>
                  <a:pt x="950576" y="4117146"/>
                </a:lnTo>
                <a:lnTo>
                  <a:pt x="894659" y="4052841"/>
                </a:lnTo>
                <a:lnTo>
                  <a:pt x="830356" y="3996926"/>
                </a:lnTo>
                <a:lnTo>
                  <a:pt x="760460" y="3943806"/>
                </a:lnTo>
                <a:lnTo>
                  <a:pt x="690567" y="3890685"/>
                </a:lnTo>
                <a:lnTo>
                  <a:pt x="620671" y="3837564"/>
                </a:lnTo>
                <a:lnTo>
                  <a:pt x="553571" y="3784444"/>
                </a:lnTo>
                <a:lnTo>
                  <a:pt x="489269" y="3725731"/>
                </a:lnTo>
                <a:lnTo>
                  <a:pt x="433350" y="3667021"/>
                </a:lnTo>
                <a:lnTo>
                  <a:pt x="385824" y="3599922"/>
                </a:lnTo>
                <a:lnTo>
                  <a:pt x="349477" y="3530025"/>
                </a:lnTo>
                <a:lnTo>
                  <a:pt x="324315" y="3446150"/>
                </a:lnTo>
                <a:lnTo>
                  <a:pt x="313131" y="3359479"/>
                </a:lnTo>
                <a:lnTo>
                  <a:pt x="310335" y="3270014"/>
                </a:lnTo>
                <a:lnTo>
                  <a:pt x="318723" y="3174955"/>
                </a:lnTo>
                <a:lnTo>
                  <a:pt x="329907" y="3079898"/>
                </a:lnTo>
                <a:lnTo>
                  <a:pt x="343885" y="2984841"/>
                </a:lnTo>
                <a:lnTo>
                  <a:pt x="355069" y="2889784"/>
                </a:lnTo>
                <a:lnTo>
                  <a:pt x="360659" y="2794725"/>
                </a:lnTo>
                <a:lnTo>
                  <a:pt x="360659" y="2702464"/>
                </a:lnTo>
                <a:lnTo>
                  <a:pt x="349477" y="2615793"/>
                </a:lnTo>
                <a:lnTo>
                  <a:pt x="327111" y="2529122"/>
                </a:lnTo>
                <a:lnTo>
                  <a:pt x="293561" y="2448045"/>
                </a:lnTo>
                <a:lnTo>
                  <a:pt x="251625" y="2364170"/>
                </a:lnTo>
                <a:lnTo>
                  <a:pt x="204096" y="2280295"/>
                </a:lnTo>
                <a:lnTo>
                  <a:pt x="153769" y="2196423"/>
                </a:lnTo>
                <a:lnTo>
                  <a:pt x="106240" y="2115344"/>
                </a:lnTo>
                <a:lnTo>
                  <a:pt x="64305" y="2028673"/>
                </a:lnTo>
                <a:lnTo>
                  <a:pt x="30754" y="1944798"/>
                </a:lnTo>
                <a:lnTo>
                  <a:pt x="8387" y="1858129"/>
                </a:lnTo>
                <a:lnTo>
                  <a:pt x="0" y="1768662"/>
                </a:lnTo>
                <a:lnTo>
                  <a:pt x="8387" y="1679195"/>
                </a:lnTo>
                <a:lnTo>
                  <a:pt x="30754" y="1592526"/>
                </a:lnTo>
                <a:lnTo>
                  <a:pt x="64305" y="1508651"/>
                </a:lnTo>
                <a:lnTo>
                  <a:pt x="106240" y="1421980"/>
                </a:lnTo>
                <a:lnTo>
                  <a:pt x="153769" y="1340903"/>
                </a:lnTo>
                <a:lnTo>
                  <a:pt x="204096" y="1257028"/>
                </a:lnTo>
                <a:lnTo>
                  <a:pt x="251625" y="1173153"/>
                </a:lnTo>
                <a:lnTo>
                  <a:pt x="293561" y="1089278"/>
                </a:lnTo>
                <a:lnTo>
                  <a:pt x="327111" y="1008199"/>
                </a:lnTo>
                <a:lnTo>
                  <a:pt x="349477" y="921528"/>
                </a:lnTo>
                <a:lnTo>
                  <a:pt x="360659" y="834859"/>
                </a:lnTo>
                <a:lnTo>
                  <a:pt x="360659" y="742599"/>
                </a:lnTo>
                <a:lnTo>
                  <a:pt x="355069" y="647539"/>
                </a:lnTo>
                <a:lnTo>
                  <a:pt x="343885" y="552482"/>
                </a:lnTo>
                <a:lnTo>
                  <a:pt x="329907" y="457425"/>
                </a:lnTo>
                <a:lnTo>
                  <a:pt x="318723" y="362366"/>
                </a:lnTo>
                <a:lnTo>
                  <a:pt x="310335" y="267309"/>
                </a:lnTo>
                <a:lnTo>
                  <a:pt x="313131" y="177842"/>
                </a:lnTo>
                <a:lnTo>
                  <a:pt x="324315" y="91173"/>
                </a:lnTo>
                <a:lnTo>
                  <a:pt x="349477" y="729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4" descr="Obraz zawierający osoba&#10;&#10;Opis wygenerowany automatycznie">
            <a:extLst>
              <a:ext uri="{FF2B5EF4-FFF2-40B4-BE49-F238E27FC236}">
                <a16:creationId xmlns:a16="http://schemas.microsoft.com/office/drawing/2014/main" id="{B5A566B0-921F-41ED-964D-C932F6633443}"/>
              </a:ext>
            </a:extLst>
          </p:cNvPr>
          <p:cNvPicPr>
            <a:picLocks noChangeAspect="1"/>
          </p:cNvPicPr>
          <p:nvPr/>
        </p:nvPicPr>
        <p:blipFill rotWithShape="1">
          <a:blip r:embed="rId2"/>
          <a:srcRect t="501"/>
          <a:stretch/>
        </p:blipFill>
        <p:spPr>
          <a:xfrm>
            <a:off x="6003221" y="10"/>
            <a:ext cx="6188779" cy="6157770"/>
          </a:xfrm>
          <a:custGeom>
            <a:avLst/>
            <a:gdLst/>
            <a:ahLst/>
            <a:cxnLst/>
            <a:rect l="l" t="t" r="r" b="b"/>
            <a:pathLst>
              <a:path w="6188779" h="6157780">
                <a:moveTo>
                  <a:pt x="384150" y="0"/>
                </a:moveTo>
                <a:lnTo>
                  <a:pt x="6188779" y="0"/>
                </a:lnTo>
                <a:lnTo>
                  <a:pt x="6188779" y="5757340"/>
                </a:lnTo>
                <a:lnTo>
                  <a:pt x="6142640" y="5790022"/>
                </a:lnTo>
                <a:lnTo>
                  <a:pt x="6076017" y="5824665"/>
                </a:lnTo>
                <a:lnTo>
                  <a:pt x="5996070" y="5848651"/>
                </a:lnTo>
                <a:lnTo>
                  <a:pt x="5913457" y="5859310"/>
                </a:lnTo>
                <a:lnTo>
                  <a:pt x="5828180" y="5861974"/>
                </a:lnTo>
                <a:lnTo>
                  <a:pt x="5737573" y="5853979"/>
                </a:lnTo>
                <a:lnTo>
                  <a:pt x="5646965" y="5843320"/>
                </a:lnTo>
                <a:lnTo>
                  <a:pt x="5556358" y="5829995"/>
                </a:lnTo>
                <a:lnTo>
                  <a:pt x="5465751" y="5819336"/>
                </a:lnTo>
                <a:lnTo>
                  <a:pt x="5375143" y="5814006"/>
                </a:lnTo>
                <a:lnTo>
                  <a:pt x="5287201" y="5814006"/>
                </a:lnTo>
                <a:lnTo>
                  <a:pt x="5204589" y="5824665"/>
                </a:lnTo>
                <a:lnTo>
                  <a:pt x="5119310" y="5845985"/>
                </a:lnTo>
                <a:lnTo>
                  <a:pt x="5042027" y="5877963"/>
                </a:lnTo>
                <a:lnTo>
                  <a:pt x="4962081" y="5920603"/>
                </a:lnTo>
                <a:lnTo>
                  <a:pt x="4882133" y="5963242"/>
                </a:lnTo>
                <a:lnTo>
                  <a:pt x="4802186" y="6011210"/>
                </a:lnTo>
                <a:lnTo>
                  <a:pt x="4724903" y="6056514"/>
                </a:lnTo>
                <a:lnTo>
                  <a:pt x="4642291" y="6096487"/>
                </a:lnTo>
                <a:lnTo>
                  <a:pt x="4562343" y="6128466"/>
                </a:lnTo>
                <a:lnTo>
                  <a:pt x="4479729" y="6149785"/>
                </a:lnTo>
                <a:lnTo>
                  <a:pt x="4394453" y="6157780"/>
                </a:lnTo>
                <a:lnTo>
                  <a:pt x="4309175" y="6149785"/>
                </a:lnTo>
                <a:lnTo>
                  <a:pt x="4226563" y="6128466"/>
                </a:lnTo>
                <a:lnTo>
                  <a:pt x="4146616" y="6096487"/>
                </a:lnTo>
                <a:lnTo>
                  <a:pt x="4064003" y="6056514"/>
                </a:lnTo>
                <a:lnTo>
                  <a:pt x="3986719" y="6011210"/>
                </a:lnTo>
                <a:lnTo>
                  <a:pt x="3906773" y="5963242"/>
                </a:lnTo>
                <a:lnTo>
                  <a:pt x="3826826" y="5920603"/>
                </a:lnTo>
                <a:lnTo>
                  <a:pt x="3746877" y="5877963"/>
                </a:lnTo>
                <a:lnTo>
                  <a:pt x="3666929" y="5845985"/>
                </a:lnTo>
                <a:lnTo>
                  <a:pt x="3584318" y="5824665"/>
                </a:lnTo>
                <a:lnTo>
                  <a:pt x="3501705" y="5814006"/>
                </a:lnTo>
                <a:lnTo>
                  <a:pt x="3413762" y="5814006"/>
                </a:lnTo>
                <a:lnTo>
                  <a:pt x="3323155" y="5819336"/>
                </a:lnTo>
                <a:lnTo>
                  <a:pt x="3232547" y="5829995"/>
                </a:lnTo>
                <a:lnTo>
                  <a:pt x="3141940" y="5843320"/>
                </a:lnTo>
                <a:lnTo>
                  <a:pt x="3051334" y="5853979"/>
                </a:lnTo>
                <a:lnTo>
                  <a:pt x="2960727" y="5861974"/>
                </a:lnTo>
                <a:lnTo>
                  <a:pt x="2875448" y="5859310"/>
                </a:lnTo>
                <a:lnTo>
                  <a:pt x="2792837" y="5848651"/>
                </a:lnTo>
                <a:lnTo>
                  <a:pt x="2712889" y="5824665"/>
                </a:lnTo>
                <a:lnTo>
                  <a:pt x="2646265" y="5790022"/>
                </a:lnTo>
                <a:lnTo>
                  <a:pt x="2582308" y="5744719"/>
                </a:lnTo>
                <a:lnTo>
                  <a:pt x="2526343" y="5691420"/>
                </a:lnTo>
                <a:lnTo>
                  <a:pt x="2470381" y="5630127"/>
                </a:lnTo>
                <a:lnTo>
                  <a:pt x="2419747" y="5566168"/>
                </a:lnTo>
                <a:lnTo>
                  <a:pt x="2369114" y="5499546"/>
                </a:lnTo>
                <a:lnTo>
                  <a:pt x="2318480" y="5432923"/>
                </a:lnTo>
                <a:lnTo>
                  <a:pt x="2267846" y="5368966"/>
                </a:lnTo>
                <a:lnTo>
                  <a:pt x="2214548" y="5307671"/>
                </a:lnTo>
                <a:lnTo>
                  <a:pt x="2153255" y="5254373"/>
                </a:lnTo>
                <a:lnTo>
                  <a:pt x="2094628" y="5206405"/>
                </a:lnTo>
                <a:lnTo>
                  <a:pt x="2028005" y="5169096"/>
                </a:lnTo>
                <a:lnTo>
                  <a:pt x="1956051" y="5137117"/>
                </a:lnTo>
                <a:lnTo>
                  <a:pt x="1878768" y="5110467"/>
                </a:lnTo>
                <a:lnTo>
                  <a:pt x="1798822" y="5086483"/>
                </a:lnTo>
                <a:lnTo>
                  <a:pt x="1718873" y="5065163"/>
                </a:lnTo>
                <a:lnTo>
                  <a:pt x="1636260" y="5043845"/>
                </a:lnTo>
                <a:lnTo>
                  <a:pt x="1558978" y="5019861"/>
                </a:lnTo>
                <a:lnTo>
                  <a:pt x="1481696" y="4993211"/>
                </a:lnTo>
                <a:lnTo>
                  <a:pt x="1409744" y="4961233"/>
                </a:lnTo>
                <a:lnTo>
                  <a:pt x="1345785" y="4921259"/>
                </a:lnTo>
                <a:lnTo>
                  <a:pt x="1287158" y="4873289"/>
                </a:lnTo>
                <a:lnTo>
                  <a:pt x="1239188" y="4814663"/>
                </a:lnTo>
                <a:lnTo>
                  <a:pt x="1199215" y="4750703"/>
                </a:lnTo>
                <a:lnTo>
                  <a:pt x="1167237" y="4678752"/>
                </a:lnTo>
                <a:lnTo>
                  <a:pt x="1140586" y="4601469"/>
                </a:lnTo>
                <a:lnTo>
                  <a:pt x="1116602" y="4524185"/>
                </a:lnTo>
                <a:lnTo>
                  <a:pt x="1095283" y="4441574"/>
                </a:lnTo>
                <a:lnTo>
                  <a:pt x="1073962" y="4361626"/>
                </a:lnTo>
                <a:lnTo>
                  <a:pt x="1049979" y="4281677"/>
                </a:lnTo>
                <a:lnTo>
                  <a:pt x="1023330" y="4204395"/>
                </a:lnTo>
                <a:lnTo>
                  <a:pt x="991351" y="4132443"/>
                </a:lnTo>
                <a:lnTo>
                  <a:pt x="954043" y="4065820"/>
                </a:lnTo>
                <a:lnTo>
                  <a:pt x="906073" y="4007191"/>
                </a:lnTo>
                <a:lnTo>
                  <a:pt x="852774" y="3945898"/>
                </a:lnTo>
                <a:lnTo>
                  <a:pt x="791482" y="3892600"/>
                </a:lnTo>
                <a:lnTo>
                  <a:pt x="724858" y="3841967"/>
                </a:lnTo>
                <a:lnTo>
                  <a:pt x="658236" y="3791333"/>
                </a:lnTo>
                <a:lnTo>
                  <a:pt x="591613" y="3740699"/>
                </a:lnTo>
                <a:lnTo>
                  <a:pt x="527656" y="3690067"/>
                </a:lnTo>
                <a:lnTo>
                  <a:pt x="466362" y="3634102"/>
                </a:lnTo>
                <a:lnTo>
                  <a:pt x="413063" y="3578140"/>
                </a:lnTo>
                <a:lnTo>
                  <a:pt x="367761" y="3514183"/>
                </a:lnTo>
                <a:lnTo>
                  <a:pt x="333116" y="3447559"/>
                </a:lnTo>
                <a:lnTo>
                  <a:pt x="309132" y="3367611"/>
                </a:lnTo>
                <a:lnTo>
                  <a:pt x="298471" y="3284998"/>
                </a:lnTo>
                <a:lnTo>
                  <a:pt x="295806" y="3199721"/>
                </a:lnTo>
                <a:lnTo>
                  <a:pt x="303802" y="3109114"/>
                </a:lnTo>
                <a:lnTo>
                  <a:pt x="314462" y="3018506"/>
                </a:lnTo>
                <a:lnTo>
                  <a:pt x="327785" y="2927901"/>
                </a:lnTo>
                <a:lnTo>
                  <a:pt x="338446" y="2837293"/>
                </a:lnTo>
                <a:lnTo>
                  <a:pt x="343774" y="2746686"/>
                </a:lnTo>
                <a:lnTo>
                  <a:pt x="343774" y="2658743"/>
                </a:lnTo>
                <a:lnTo>
                  <a:pt x="333116" y="2576130"/>
                </a:lnTo>
                <a:lnTo>
                  <a:pt x="311796" y="2493517"/>
                </a:lnTo>
                <a:lnTo>
                  <a:pt x="279817" y="2416237"/>
                </a:lnTo>
                <a:lnTo>
                  <a:pt x="239844" y="2336288"/>
                </a:lnTo>
                <a:lnTo>
                  <a:pt x="194541" y="2256340"/>
                </a:lnTo>
                <a:lnTo>
                  <a:pt x="146571" y="2176393"/>
                </a:lnTo>
                <a:lnTo>
                  <a:pt x="101267" y="2099111"/>
                </a:lnTo>
                <a:lnTo>
                  <a:pt x="61293" y="2016498"/>
                </a:lnTo>
                <a:lnTo>
                  <a:pt x="29315" y="1936550"/>
                </a:lnTo>
                <a:lnTo>
                  <a:pt x="7995" y="1853939"/>
                </a:lnTo>
                <a:lnTo>
                  <a:pt x="0" y="1768660"/>
                </a:lnTo>
                <a:lnTo>
                  <a:pt x="7995" y="1683383"/>
                </a:lnTo>
                <a:lnTo>
                  <a:pt x="29315" y="1600771"/>
                </a:lnTo>
                <a:lnTo>
                  <a:pt x="61293" y="1520824"/>
                </a:lnTo>
                <a:lnTo>
                  <a:pt x="101267" y="1438211"/>
                </a:lnTo>
                <a:lnTo>
                  <a:pt x="146571" y="1360929"/>
                </a:lnTo>
                <a:lnTo>
                  <a:pt x="194541" y="1280980"/>
                </a:lnTo>
                <a:lnTo>
                  <a:pt x="239844" y="1201034"/>
                </a:lnTo>
                <a:lnTo>
                  <a:pt x="279817" y="1121085"/>
                </a:lnTo>
                <a:lnTo>
                  <a:pt x="311796" y="1043803"/>
                </a:lnTo>
                <a:lnTo>
                  <a:pt x="333116" y="961190"/>
                </a:lnTo>
                <a:lnTo>
                  <a:pt x="343774" y="878578"/>
                </a:lnTo>
                <a:lnTo>
                  <a:pt x="343774" y="790636"/>
                </a:lnTo>
                <a:lnTo>
                  <a:pt x="338446" y="700029"/>
                </a:lnTo>
                <a:lnTo>
                  <a:pt x="327785" y="609422"/>
                </a:lnTo>
                <a:lnTo>
                  <a:pt x="314462" y="518814"/>
                </a:lnTo>
                <a:lnTo>
                  <a:pt x="303802" y="428207"/>
                </a:lnTo>
                <a:lnTo>
                  <a:pt x="295806" y="337599"/>
                </a:lnTo>
                <a:lnTo>
                  <a:pt x="298471" y="252322"/>
                </a:lnTo>
                <a:lnTo>
                  <a:pt x="309132" y="169710"/>
                </a:lnTo>
                <a:lnTo>
                  <a:pt x="333116" y="89761"/>
                </a:lnTo>
                <a:lnTo>
                  <a:pt x="367761" y="23140"/>
                </a:lnTo>
                <a:close/>
              </a:path>
            </a:pathLst>
          </a:custGeom>
          <a:ln w="203200">
            <a:noFill/>
          </a:ln>
        </p:spPr>
      </p:pic>
      <p:pic>
        <p:nvPicPr>
          <p:cNvPr id="5" name="Grafika 5" descr="Baseball z wypełnieniem pełnym">
            <a:extLst>
              <a:ext uri="{FF2B5EF4-FFF2-40B4-BE49-F238E27FC236}">
                <a16:creationId xmlns:a16="http://schemas.microsoft.com/office/drawing/2014/main" id="{01E785EA-D000-41B1-BB98-0A23137A29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18649" y="5171536"/>
            <a:ext cx="1374475" cy="1360098"/>
          </a:xfrm>
          <a:prstGeom prst="rect">
            <a:avLst/>
          </a:prstGeom>
        </p:spPr>
      </p:pic>
    </p:spTree>
    <p:extLst>
      <p:ext uri="{BB962C8B-B14F-4D97-AF65-F5344CB8AC3E}">
        <p14:creationId xmlns:p14="http://schemas.microsoft.com/office/powerpoint/2010/main" val="1721349440"/>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Obraz 4" descr="Obraz zawierający zewnętrzne, niebo, mężczyzna, osoba&#10;&#10;Opis wygenerowany automatycznie">
            <a:extLst>
              <a:ext uri="{FF2B5EF4-FFF2-40B4-BE49-F238E27FC236}">
                <a16:creationId xmlns:a16="http://schemas.microsoft.com/office/drawing/2014/main" id="{5F9E28DB-5DB1-40D1-AC45-8E51D9F6D2AD}"/>
              </a:ext>
            </a:extLst>
          </p:cNvPr>
          <p:cNvPicPr>
            <a:picLocks noChangeAspect="1"/>
          </p:cNvPicPr>
          <p:nvPr/>
        </p:nvPicPr>
        <p:blipFill rotWithShape="1">
          <a:blip r:embed="rId2"/>
          <a:srcRect t="13820" r="-1" b="1888"/>
          <a:stretch/>
        </p:blipFill>
        <p:spPr>
          <a:xfrm>
            <a:off x="20" y="10"/>
            <a:ext cx="12188932" cy="6857990"/>
          </a:xfrm>
          <a:prstGeom prst="rect">
            <a:avLst/>
          </a:prstGeom>
        </p:spPr>
      </p:pic>
      <p:sp>
        <p:nvSpPr>
          <p:cNvPr id="6" name="Freeform: Shape 8">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CA9EE684-174F-488B-A93E-F894E797966D}"/>
              </a:ext>
            </a:extLst>
          </p:cNvPr>
          <p:cNvSpPr>
            <a:spLocks noGrp="1"/>
          </p:cNvSpPr>
          <p:nvPr>
            <p:ph type="title"/>
          </p:nvPr>
        </p:nvSpPr>
        <p:spPr>
          <a:xfrm>
            <a:off x="618062" y="4185749"/>
            <a:ext cx="9265771" cy="622836"/>
          </a:xfrm>
        </p:spPr>
        <p:txBody>
          <a:bodyPr>
            <a:normAutofit/>
          </a:bodyPr>
          <a:lstStyle/>
          <a:p>
            <a:r>
              <a:rPr lang="pl-PL" sz="3600" b="1">
                <a:solidFill>
                  <a:srgbClr val="FFC000"/>
                </a:solidFill>
                <a:cs typeface="Calibri Light"/>
              </a:rPr>
              <a:t>Jak dbać o prawidłowe relacje rówieśnicze?</a:t>
            </a:r>
          </a:p>
        </p:txBody>
      </p:sp>
      <p:sp>
        <p:nvSpPr>
          <p:cNvPr id="3" name="Symbol zastępczy zawartości 2">
            <a:extLst>
              <a:ext uri="{FF2B5EF4-FFF2-40B4-BE49-F238E27FC236}">
                <a16:creationId xmlns:a16="http://schemas.microsoft.com/office/drawing/2014/main" id="{9F1CCF03-EB01-4758-A6F5-69B8B1B6578B}"/>
              </a:ext>
            </a:extLst>
          </p:cNvPr>
          <p:cNvSpPr>
            <a:spLocks noGrp="1"/>
          </p:cNvSpPr>
          <p:nvPr>
            <p:ph idx="1"/>
          </p:nvPr>
        </p:nvSpPr>
        <p:spPr>
          <a:xfrm>
            <a:off x="618063" y="4856921"/>
            <a:ext cx="9565028" cy="1249240"/>
          </a:xfrm>
        </p:spPr>
        <p:txBody>
          <a:bodyPr vert="horz" lIns="91440" tIns="45720" rIns="91440" bIns="45720" rtlCol="0" anchor="t">
            <a:normAutofit/>
          </a:bodyPr>
          <a:lstStyle/>
          <a:p>
            <a:pPr marL="0" indent="0">
              <a:buNone/>
            </a:pPr>
            <a:r>
              <a:rPr lang="pl-PL" sz="2000">
                <a:solidFill>
                  <a:srgbClr val="FFC000"/>
                </a:solidFill>
                <a:cs typeface="Calibri" panose="020F0502020204030204"/>
              </a:rPr>
              <a:t>Podstawą każdej relacji międzyludzkiej jest wzajemny szacunek, życzliwość i tolerancja. Jednak istnieje też wiele drobnych, za to wartościowych gestów, które pomogą nam uzyskać dobrą opinię wśród innych. Porady te można znaleźć na następnych slajdach. </a:t>
            </a:r>
          </a:p>
        </p:txBody>
      </p:sp>
    </p:spTree>
    <p:extLst>
      <p:ext uri="{BB962C8B-B14F-4D97-AF65-F5344CB8AC3E}">
        <p14:creationId xmlns:p14="http://schemas.microsoft.com/office/powerpoint/2010/main" val="62606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4" name="Obraz 4" descr="Duże i małe dłonie trzymające czerwone serce">
            <a:extLst>
              <a:ext uri="{FF2B5EF4-FFF2-40B4-BE49-F238E27FC236}">
                <a16:creationId xmlns:a16="http://schemas.microsoft.com/office/drawing/2014/main" id="{F6082A61-8EDA-4522-BD71-456C3D54E96F}"/>
              </a:ext>
            </a:extLst>
          </p:cNvPr>
          <p:cNvPicPr>
            <a:picLocks noChangeAspect="1"/>
          </p:cNvPicPr>
          <p:nvPr/>
        </p:nvPicPr>
        <p:blipFill rotWithShape="1">
          <a:blip r:embed="rId2"/>
          <a:srcRect l="2983" t="9091" r="6108"/>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CCAC568-D5CF-4450-84B3-9532C81A62B5}"/>
              </a:ext>
            </a:extLst>
          </p:cNvPr>
          <p:cNvSpPr>
            <a:spLocks noGrp="1"/>
          </p:cNvSpPr>
          <p:nvPr>
            <p:ph type="title"/>
          </p:nvPr>
        </p:nvSpPr>
        <p:spPr>
          <a:xfrm>
            <a:off x="7749985" y="640263"/>
            <a:ext cx="3759240" cy="1344975"/>
          </a:xfrm>
        </p:spPr>
        <p:txBody>
          <a:bodyPr>
            <a:normAutofit/>
          </a:bodyPr>
          <a:lstStyle/>
          <a:p>
            <a:r>
              <a:rPr lang="pl-PL" sz="4000" b="1" dirty="0">
                <a:solidFill>
                  <a:srgbClr val="C00000"/>
                </a:solidFill>
                <a:latin typeface="Century Gothic"/>
                <a:cs typeface="Calibri Light"/>
              </a:rPr>
              <a:t>Bądź pomocny</a:t>
            </a:r>
          </a:p>
        </p:txBody>
      </p:sp>
      <p:sp>
        <p:nvSpPr>
          <p:cNvPr id="3" name="Symbol zastępczy zawartości 2">
            <a:extLst>
              <a:ext uri="{FF2B5EF4-FFF2-40B4-BE49-F238E27FC236}">
                <a16:creationId xmlns:a16="http://schemas.microsoft.com/office/drawing/2014/main" id="{8D40EFE3-3AC9-45F4-8EFD-7F4D6DFD92AF}"/>
              </a:ext>
            </a:extLst>
          </p:cNvPr>
          <p:cNvSpPr>
            <a:spLocks noGrp="1"/>
          </p:cNvSpPr>
          <p:nvPr>
            <p:ph idx="1"/>
          </p:nvPr>
        </p:nvSpPr>
        <p:spPr>
          <a:xfrm>
            <a:off x="7749290" y="2121763"/>
            <a:ext cx="3764826" cy="3773010"/>
          </a:xfrm>
        </p:spPr>
        <p:txBody>
          <a:bodyPr vert="horz" lIns="91440" tIns="45720" rIns="91440" bIns="45720" rtlCol="0" anchor="t">
            <a:normAutofit/>
          </a:bodyPr>
          <a:lstStyle/>
          <a:p>
            <a:pPr marL="0" indent="0">
              <a:buNone/>
            </a:pPr>
            <a:r>
              <a:rPr lang="pl-PL" sz="2000">
                <a:cs typeface="Calibri" panose="020F0502020204030204"/>
              </a:rPr>
              <a:t>Niby proste, jednak nie każdy zwraca na to uwagę. Czasem wystarczy, że pożyczysz koleżance długopis, czy pomożesz w pracy domowej, a jej sposób postrzegania cię już się zmienia. Pomoc innym nie tylko może sprawić, że zdobędziemy nowych przyjaciół, ale przede wszystkim polepszy się nasza opinia wśród np. klasy.</a:t>
            </a:r>
          </a:p>
        </p:txBody>
      </p:sp>
      <p:pic>
        <p:nvPicPr>
          <p:cNvPr id="5" name="Grafika 5" descr="Opieka z wypełnieniem pełnym">
            <a:extLst>
              <a:ext uri="{FF2B5EF4-FFF2-40B4-BE49-F238E27FC236}">
                <a16:creationId xmlns:a16="http://schemas.microsoft.com/office/drawing/2014/main" id="{7A5E60F9-86F7-47A8-813B-CAE39032FA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7252" y="5056517"/>
            <a:ext cx="1144437" cy="1173192"/>
          </a:xfrm>
          <a:prstGeom prst="rect">
            <a:avLst/>
          </a:prstGeom>
        </p:spPr>
      </p:pic>
    </p:spTree>
    <p:extLst>
      <p:ext uri="{BB962C8B-B14F-4D97-AF65-F5344CB8AC3E}">
        <p14:creationId xmlns:p14="http://schemas.microsoft.com/office/powerpoint/2010/main" val="13412410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F780EE-11A0-45B6-BD1F-F5805EA90497}"/>
              </a:ext>
            </a:extLst>
          </p:cNvPr>
          <p:cNvSpPr>
            <a:spLocks noGrp="1"/>
          </p:cNvSpPr>
          <p:nvPr>
            <p:ph type="title"/>
          </p:nvPr>
        </p:nvSpPr>
        <p:spPr>
          <a:xfrm>
            <a:off x="6234330" y="803325"/>
            <a:ext cx="5314536" cy="1325563"/>
          </a:xfrm>
        </p:spPr>
        <p:txBody>
          <a:bodyPr>
            <a:normAutofit fontScale="90000"/>
          </a:bodyPr>
          <a:lstStyle/>
          <a:p>
            <a:r>
              <a:rPr lang="pl-PL" b="1">
                <a:latin typeface="Bookman Old Style"/>
                <a:cs typeface="Calibri Light"/>
              </a:rPr>
              <a:t>Traktuj wszystkich tak samo</a:t>
            </a:r>
          </a:p>
        </p:txBody>
      </p:sp>
      <p:sp>
        <p:nvSpPr>
          <p:cNvPr id="11"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Obraz 4" descr="Obraz zawierający tekst, osoba, wewnątrz&#10;&#10;Opis wygenerowany automatycznie">
            <a:extLst>
              <a:ext uri="{FF2B5EF4-FFF2-40B4-BE49-F238E27FC236}">
                <a16:creationId xmlns:a16="http://schemas.microsoft.com/office/drawing/2014/main" id="{80DAEC6E-C9CF-4EDF-8969-B3E612498792}"/>
              </a:ext>
            </a:extLst>
          </p:cNvPr>
          <p:cNvPicPr>
            <a:picLocks noChangeAspect="1"/>
          </p:cNvPicPr>
          <p:nvPr/>
        </p:nvPicPr>
        <p:blipFill rotWithShape="1">
          <a:blip r:embed="rId2"/>
          <a:srcRect l="18626" r="19303" b="-2"/>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Symbol zastępczy zawartości 2">
            <a:extLst>
              <a:ext uri="{FF2B5EF4-FFF2-40B4-BE49-F238E27FC236}">
                <a16:creationId xmlns:a16="http://schemas.microsoft.com/office/drawing/2014/main" id="{C7997EBE-F59B-4B4B-A754-A8F09127A416}"/>
              </a:ext>
            </a:extLst>
          </p:cNvPr>
          <p:cNvSpPr>
            <a:spLocks noGrp="1"/>
          </p:cNvSpPr>
          <p:nvPr>
            <p:ph idx="1"/>
          </p:nvPr>
        </p:nvSpPr>
        <p:spPr>
          <a:xfrm>
            <a:off x="6234329" y="2279018"/>
            <a:ext cx="5314543" cy="3375920"/>
          </a:xfrm>
        </p:spPr>
        <p:txBody>
          <a:bodyPr vert="horz" lIns="91440" tIns="45720" rIns="91440" bIns="45720" rtlCol="0" anchor="t">
            <a:normAutofit/>
          </a:bodyPr>
          <a:lstStyle/>
          <a:p>
            <a:pPr marL="0" indent="0">
              <a:buNone/>
            </a:pPr>
            <a:r>
              <a:rPr lang="pl-PL" sz="2000">
                <a:cs typeface="Calibri" panose="020F0502020204030204"/>
              </a:rPr>
              <a:t>Nieważne, czy w grę wchodzi kultura, płeć, rasa, orientacja, stan majątkowy, czy wyznanie. Każdemu należy się szacunek i nikt nie jest gorszy. Akceptacja i umiejętność uznawania czyjejś odmienności jest podstawą każdej relacji. Poza tym to właśnie nasze różnice czynią nas ludźmi. Czy nie byłoby to nużące, gdyby każdy wyglądał i zachowywał się tak samo? Pamiętaj, że osoba empatyczna i otwarta na nowe zawsze cieszy się lepszą opinią wśród innych.</a:t>
            </a:r>
          </a:p>
        </p:txBody>
      </p:sp>
    </p:spTree>
    <p:extLst>
      <p:ext uri="{BB962C8B-B14F-4D97-AF65-F5344CB8AC3E}">
        <p14:creationId xmlns:p14="http://schemas.microsoft.com/office/powerpoint/2010/main" val="12871375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osoba, kobieta&#10;&#10;Opis wygenerowany automatycznie">
            <a:extLst>
              <a:ext uri="{FF2B5EF4-FFF2-40B4-BE49-F238E27FC236}">
                <a16:creationId xmlns:a16="http://schemas.microsoft.com/office/drawing/2014/main" id="{F2FB943D-4DC4-4F6A-9658-2CFB212B4746}"/>
              </a:ext>
            </a:extLst>
          </p:cNvPr>
          <p:cNvPicPr>
            <a:picLocks noChangeAspect="1"/>
          </p:cNvPicPr>
          <p:nvPr/>
        </p:nvPicPr>
        <p:blipFill rotWithShape="1">
          <a:blip r:embed="rId2"/>
          <a:srcRect l="5884" r="-1"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5E988F41-8CD8-4A5C-A78F-C355C90413A8}"/>
              </a:ext>
            </a:extLst>
          </p:cNvPr>
          <p:cNvSpPr>
            <a:spLocks noGrp="1"/>
          </p:cNvSpPr>
          <p:nvPr>
            <p:ph idx="1"/>
          </p:nvPr>
        </p:nvSpPr>
        <p:spPr>
          <a:xfrm>
            <a:off x="8351119" y="2606729"/>
            <a:ext cx="3764680" cy="3383328"/>
          </a:xfrm>
        </p:spPr>
        <p:txBody>
          <a:bodyPr vert="horz" lIns="91440" tIns="45720" rIns="91440" bIns="45720" rtlCol="0" anchor="t">
            <a:normAutofit/>
          </a:bodyPr>
          <a:lstStyle/>
          <a:p>
            <a:pPr marL="0" indent="0" algn="just">
              <a:buNone/>
            </a:pPr>
            <a:r>
              <a:rPr lang="pl-PL" sz="2200" dirty="0">
                <a:cs typeface="Calibri"/>
              </a:rPr>
              <a:t>Żeby być lubianym, trzeba też traktować innych w sposób, w który sami chcielibyśmy być traktowani. Oczywiście nikt nie lubi być obgadywany, poniżany, wyśmiewany, dyskryminowany. Należy też trzymać się z daleka od agresywności, bójek, konfliktów, za to zachować spokój i opanowanie.</a:t>
            </a:r>
            <a:endParaRPr lang="pl-PL"/>
          </a:p>
        </p:txBody>
      </p:sp>
      <p:sp>
        <p:nvSpPr>
          <p:cNvPr id="2" name="Tytuł 1">
            <a:extLst>
              <a:ext uri="{FF2B5EF4-FFF2-40B4-BE49-F238E27FC236}">
                <a16:creationId xmlns:a16="http://schemas.microsoft.com/office/drawing/2014/main" id="{ECD8D8D3-2E4D-4BF7-AF17-A78BCBB85CBA}"/>
              </a:ext>
            </a:extLst>
          </p:cNvPr>
          <p:cNvSpPr>
            <a:spLocks noGrp="1"/>
          </p:cNvSpPr>
          <p:nvPr>
            <p:ph type="title"/>
          </p:nvPr>
        </p:nvSpPr>
        <p:spPr>
          <a:xfrm>
            <a:off x="8351118" y="465765"/>
            <a:ext cx="3721548" cy="1669875"/>
          </a:xfrm>
          <a:solidFill>
            <a:schemeClr val="accent4">
              <a:lumMod val="20000"/>
              <a:lumOff val="80000"/>
            </a:schemeClr>
          </a:solidFill>
          <a:ln>
            <a:solidFill>
              <a:schemeClr val="accent4">
                <a:lumMod val="75000"/>
              </a:schemeClr>
            </a:solidFill>
          </a:ln>
        </p:spPr>
        <p:txBody>
          <a:bodyPr>
            <a:noAutofit/>
          </a:bodyPr>
          <a:lstStyle/>
          <a:p>
            <a:pPr algn="ctr"/>
            <a:r>
              <a:rPr lang="pl-PL" sz="3200" dirty="0">
                <a:latin typeface="Century Gothic"/>
                <a:cs typeface="Calibri Light"/>
              </a:rPr>
              <a:t>Unikaj konfliktów, bójek, obgadywania</a:t>
            </a:r>
          </a:p>
        </p:txBody>
      </p:sp>
    </p:spTree>
    <p:extLst>
      <p:ext uri="{BB962C8B-B14F-4D97-AF65-F5344CB8AC3E}">
        <p14:creationId xmlns:p14="http://schemas.microsoft.com/office/powerpoint/2010/main" val="304882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4C554D6-274E-42DD-83F1-F6F43A7C9657}"/>
              </a:ext>
            </a:extLst>
          </p:cNvPr>
          <p:cNvSpPr>
            <a:spLocks noGrp="1"/>
          </p:cNvSpPr>
          <p:nvPr>
            <p:ph type="title"/>
          </p:nvPr>
        </p:nvSpPr>
        <p:spPr>
          <a:xfrm>
            <a:off x="640080" y="4777739"/>
            <a:ext cx="3418990" cy="1412119"/>
          </a:xfrm>
        </p:spPr>
        <p:txBody>
          <a:bodyPr>
            <a:normAutofit/>
          </a:bodyPr>
          <a:lstStyle/>
          <a:p>
            <a:r>
              <a:rPr lang="pl-PL" sz="4800">
                <a:latin typeface="Britannic Bold"/>
                <a:cs typeface="Calibri Light"/>
              </a:rPr>
              <a:t>Kulturalne zachowanie</a:t>
            </a:r>
            <a:endParaRPr lang="pl-PL" sz="4800">
              <a:latin typeface="Britannic Bold"/>
            </a:endParaRPr>
          </a:p>
        </p:txBody>
      </p:sp>
      <p:pic>
        <p:nvPicPr>
          <p:cNvPr id="4" name="Obraz 4" descr="Obraz zawierający wewnątrz&#10;&#10;Opis wygenerowany automatycznie">
            <a:extLst>
              <a:ext uri="{FF2B5EF4-FFF2-40B4-BE49-F238E27FC236}">
                <a16:creationId xmlns:a16="http://schemas.microsoft.com/office/drawing/2014/main" id="{0831AE4E-027F-455E-9AB4-326E1F32691D}"/>
              </a:ext>
            </a:extLst>
          </p:cNvPr>
          <p:cNvPicPr>
            <a:picLocks noChangeAspect="1"/>
          </p:cNvPicPr>
          <p:nvPr/>
        </p:nvPicPr>
        <p:blipFill rotWithShape="1">
          <a:blip r:embed="rId2"/>
          <a:srcRect t="17874" b="15361"/>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1"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5A502F14-A437-47A3-B353-69DA7B7C9BD3}"/>
              </a:ext>
            </a:extLst>
          </p:cNvPr>
          <p:cNvSpPr>
            <a:spLocks noGrp="1"/>
          </p:cNvSpPr>
          <p:nvPr>
            <p:ph idx="1"/>
          </p:nvPr>
        </p:nvSpPr>
        <p:spPr>
          <a:xfrm>
            <a:off x="4654294" y="4777739"/>
            <a:ext cx="6897626" cy="1399223"/>
          </a:xfrm>
        </p:spPr>
        <p:txBody>
          <a:bodyPr vert="horz" lIns="91440" tIns="45720" rIns="91440" bIns="45720" rtlCol="0" anchor="ctr">
            <a:noAutofit/>
          </a:bodyPr>
          <a:lstStyle/>
          <a:p>
            <a:pPr marL="0" indent="0">
              <a:buNone/>
            </a:pPr>
            <a:r>
              <a:rPr lang="pl-PL" sz="2000">
                <a:cs typeface="Calibri" panose="020F0502020204030204"/>
              </a:rPr>
              <a:t> Jeśli chcemy być lubiani, warto też zastanowić się, czy na co dzień zachowujemy się kulturalnie i przestrzegamy etykiety dobrego zachowania. Czasami małe gesty, jak na przykład przepuszczenie kogoś w drzwiach mogą pozytywnie odbić się na wrażeniach naszych rówieśników.</a:t>
            </a:r>
          </a:p>
        </p:txBody>
      </p:sp>
    </p:spTree>
    <p:extLst>
      <p:ext uri="{BB962C8B-B14F-4D97-AF65-F5344CB8AC3E}">
        <p14:creationId xmlns:p14="http://schemas.microsoft.com/office/powerpoint/2010/main" val="790668104"/>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10">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Obraz 4" descr="Kobieta pisząca na notatce przyczepionej do tablicy">
            <a:extLst>
              <a:ext uri="{FF2B5EF4-FFF2-40B4-BE49-F238E27FC236}">
                <a16:creationId xmlns:a16="http://schemas.microsoft.com/office/drawing/2014/main" id="{DC86A5CD-3FA0-4322-A8F1-42F359325EC5}"/>
              </a:ext>
            </a:extLst>
          </p:cNvPr>
          <p:cNvPicPr>
            <a:picLocks noChangeAspect="1"/>
          </p:cNvPicPr>
          <p:nvPr/>
        </p:nvPicPr>
        <p:blipFill rotWithShape="1">
          <a:blip r:embed="rId2">
            <a:alphaModFix amt="60000"/>
          </a:blip>
          <a:srcRect t="17280"/>
          <a:stretch/>
        </p:blipFill>
        <p:spPr>
          <a:xfrm>
            <a:off x="-1" y="10"/>
            <a:ext cx="12192001" cy="6857990"/>
          </a:xfrm>
          <a:prstGeom prst="rect">
            <a:avLst/>
          </a:prstGeom>
        </p:spPr>
      </p:pic>
      <p:sp>
        <p:nvSpPr>
          <p:cNvPr id="2" name="Tytuł 1">
            <a:extLst>
              <a:ext uri="{FF2B5EF4-FFF2-40B4-BE49-F238E27FC236}">
                <a16:creationId xmlns:a16="http://schemas.microsoft.com/office/drawing/2014/main" id="{31F66984-4F77-4DA5-A548-1DC160A353D6}"/>
              </a:ext>
            </a:extLst>
          </p:cNvPr>
          <p:cNvSpPr>
            <a:spLocks noGrp="1"/>
          </p:cNvSpPr>
          <p:nvPr>
            <p:ph type="title"/>
          </p:nvPr>
        </p:nvSpPr>
        <p:spPr>
          <a:xfrm>
            <a:off x="1198181" y="1347132"/>
            <a:ext cx="9792471" cy="1381302"/>
          </a:xfrm>
        </p:spPr>
        <p:txBody>
          <a:bodyPr>
            <a:normAutofit/>
          </a:bodyPr>
          <a:lstStyle/>
          <a:p>
            <a:r>
              <a:rPr lang="pl-PL" b="1" dirty="0">
                <a:solidFill>
                  <a:srgbClr val="FFFFFF"/>
                </a:solidFill>
                <a:latin typeface="Californian FB"/>
                <a:cs typeface="Calibri Light"/>
              </a:rPr>
              <a:t>Po prostu bądź sobą</a:t>
            </a:r>
            <a:endParaRPr lang="pl-PL" b="1" dirty="0">
              <a:solidFill>
                <a:srgbClr val="FFFFFF"/>
              </a:solidFill>
              <a:latin typeface="Californian FB"/>
            </a:endParaRPr>
          </a:p>
        </p:txBody>
      </p:sp>
      <p:sp>
        <p:nvSpPr>
          <p:cNvPr id="3" name="Symbol zastępczy zawartości 2">
            <a:extLst>
              <a:ext uri="{FF2B5EF4-FFF2-40B4-BE49-F238E27FC236}">
                <a16:creationId xmlns:a16="http://schemas.microsoft.com/office/drawing/2014/main" id="{C410D6D5-0791-4DCB-AEFB-2A491BD0A948}"/>
              </a:ext>
            </a:extLst>
          </p:cNvPr>
          <p:cNvSpPr>
            <a:spLocks noGrp="1"/>
          </p:cNvSpPr>
          <p:nvPr>
            <p:ph idx="1"/>
          </p:nvPr>
        </p:nvSpPr>
        <p:spPr>
          <a:xfrm>
            <a:off x="1198181" y="2957665"/>
            <a:ext cx="9792471" cy="3171423"/>
          </a:xfrm>
        </p:spPr>
        <p:txBody>
          <a:bodyPr vert="horz" lIns="91440" tIns="45720" rIns="91440" bIns="45720" rtlCol="0" anchor="t">
            <a:normAutofit/>
          </a:bodyPr>
          <a:lstStyle/>
          <a:p>
            <a:pPr marL="0" indent="0" algn="just">
              <a:buNone/>
            </a:pPr>
            <a:r>
              <a:rPr lang="pl-PL" sz="2000" dirty="0">
                <a:solidFill>
                  <a:srgbClr val="FFFFFF"/>
                </a:solidFill>
                <a:cs typeface="Calibri" panose="020F0502020204030204"/>
              </a:rPr>
              <a:t>Zazwyczaj ludzie, którzy akceptują siebie i nie starają się na siłę być kimś innym są bardziej lubiani i popularni. Nie zachowuj się w sposób, który ci nie odpowiada tylko po to, żeby komuś zaimponować. Nie interesuj się też zbytnio życiem wszystkich oprócz siebie, nie staraj się zadowolić każdego, gdyż jest to niemożliwe. Postaraj skupić się na swoich celach, marzeniach, zainteresowaniach, doskonal swoje zalety i pracuj nad wadami. Jeśli odnajdziesz swoje "prawdziwe ja" nie będziesz musiał nawet próbować komuś imponować, gdyż twoje realne talenty są dużo bardziej interesujące niż te zmyślone w celu zyskania podziwu. A przecież mamy skłonność do lubienia osób ciekawych, pełnych pasji i zainteresowań.</a:t>
            </a:r>
            <a:endParaRPr lang="pl-PL" dirty="0"/>
          </a:p>
        </p:txBody>
      </p:sp>
      <p:pic>
        <p:nvPicPr>
          <p:cNvPr id="10" name="Grafika 11" descr="Klaskające dłonie z wypełnieniem pełnym">
            <a:extLst>
              <a:ext uri="{FF2B5EF4-FFF2-40B4-BE49-F238E27FC236}">
                <a16:creationId xmlns:a16="http://schemas.microsoft.com/office/drawing/2014/main" id="{F21EE0D5-DFEC-4825-A79C-D7090BBFDA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5404" y="5401574"/>
            <a:ext cx="1360097" cy="1173192"/>
          </a:xfrm>
          <a:prstGeom prst="rect">
            <a:avLst/>
          </a:prstGeom>
        </p:spPr>
      </p:pic>
      <p:pic>
        <p:nvPicPr>
          <p:cNvPr id="12" name="Grafika 12" descr="Wykonawca samic z wypełnieniem pełnym">
            <a:extLst>
              <a:ext uri="{FF2B5EF4-FFF2-40B4-BE49-F238E27FC236}">
                <a16:creationId xmlns:a16="http://schemas.microsoft.com/office/drawing/2014/main" id="{5431995B-0687-4BC3-90A1-72BFC13AC2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53933" y="1476554"/>
            <a:ext cx="1230701" cy="1345720"/>
          </a:xfrm>
          <a:prstGeom prst="rect">
            <a:avLst/>
          </a:prstGeom>
        </p:spPr>
      </p:pic>
      <p:sp>
        <p:nvSpPr>
          <p:cNvPr id="13" name="pole tekstowe 12">
            <a:extLst>
              <a:ext uri="{FF2B5EF4-FFF2-40B4-BE49-F238E27FC236}">
                <a16:creationId xmlns:a16="http://schemas.microsoft.com/office/drawing/2014/main" id="{87D8B585-74DA-43DE-869D-2E7D71BDD08F}"/>
              </a:ext>
            </a:extLst>
          </p:cNvPr>
          <p:cNvSpPr txBox="1"/>
          <p:nvPr/>
        </p:nvSpPr>
        <p:spPr>
          <a:xfrm>
            <a:off x="6737231" y="6205268"/>
            <a:ext cx="52161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l-PL" dirty="0">
                <a:cs typeface="Calibri"/>
                <a:hlinkClick r:id="rId7"/>
              </a:rPr>
              <a:t>https://pieknoumyslu.com/byc-soba-jak-dokonac/</a:t>
            </a:r>
            <a:endParaRPr lang="pl-PL" dirty="0">
              <a:cs typeface="Calibri"/>
            </a:endParaRPr>
          </a:p>
        </p:txBody>
      </p:sp>
    </p:spTree>
    <p:extLst>
      <p:ext uri="{BB962C8B-B14F-4D97-AF65-F5344CB8AC3E}">
        <p14:creationId xmlns:p14="http://schemas.microsoft.com/office/powerpoint/2010/main" val="333729674"/>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ferenceId xmlns="5fca3f07-b531-4bc0-9951-0349b0640a7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2CF3E50479AB344948C4FD7B51F73E8" ma:contentTypeVersion="3" ma:contentTypeDescription="Utwórz nowy dokument." ma:contentTypeScope="" ma:versionID="09e38cd479d3439d2c166761c99e8e88">
  <xsd:schema xmlns:xsd="http://www.w3.org/2001/XMLSchema" xmlns:xs="http://www.w3.org/2001/XMLSchema" xmlns:p="http://schemas.microsoft.com/office/2006/metadata/properties" xmlns:ns2="5fca3f07-b531-4bc0-9951-0349b0640a73" targetNamespace="http://schemas.microsoft.com/office/2006/metadata/properties" ma:root="true" ma:fieldsID="f376bdfb4d623ba58f5f36a9d0dee514" ns2:_="">
    <xsd:import namespace="5fca3f07-b531-4bc0-9951-0349b0640a73"/>
    <xsd:element name="properties">
      <xsd:complexType>
        <xsd:sequence>
          <xsd:element name="documentManagement">
            <xsd:complexType>
              <xsd:all>
                <xsd:element ref="ns2:ReferenceI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ca3f07-b531-4bc0-9951-0349b0640a73"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317EB-BE03-4D15-ADC7-5DB2C230005D}">
  <ds:schemaRefs>
    <ds:schemaRef ds:uri="http://schemas.microsoft.com/office/2006/metadata/properties"/>
    <ds:schemaRef ds:uri="http://schemas.microsoft.com/office/infopath/2007/PartnerControls"/>
    <ds:schemaRef ds:uri="5fca3f07-b531-4bc0-9951-0349b0640a73"/>
  </ds:schemaRefs>
</ds:datastoreItem>
</file>

<file path=customXml/itemProps2.xml><?xml version="1.0" encoding="utf-8"?>
<ds:datastoreItem xmlns:ds="http://schemas.openxmlformats.org/officeDocument/2006/customXml" ds:itemID="{A60D7B3D-E7B8-4D69-8B98-82C663D3B6D2}">
  <ds:schemaRefs>
    <ds:schemaRef ds:uri="http://schemas.microsoft.com/sharepoint/v3/contenttype/forms"/>
  </ds:schemaRefs>
</ds:datastoreItem>
</file>

<file path=customXml/itemProps3.xml><?xml version="1.0" encoding="utf-8"?>
<ds:datastoreItem xmlns:ds="http://schemas.openxmlformats.org/officeDocument/2006/customXml" ds:itemID="{6EA93F2C-54F7-4200-80E2-F3E64B0E4F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ca3f07-b531-4bc0-9951-0349b0640a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Panoramiczny</PresentationFormat>
  <Slides>12</Slides>
  <Notes>0</Notes>
  <HiddenSlides>0</HiddenSlide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Office Theme</vt:lpstr>
      <vt:lpstr>Prawidłowe relacje rówieśnicze</vt:lpstr>
      <vt:lpstr>Dlaczego prawidłowe relacje między rówieśnikami są tak ważne?</vt:lpstr>
      <vt:lpstr>Jakie problemy pojawiają się w gronie rówieśników?</vt:lpstr>
      <vt:lpstr>Jak dbać o prawidłowe relacje rówieśnicze?</vt:lpstr>
      <vt:lpstr>Bądź pomocny</vt:lpstr>
      <vt:lpstr>Traktuj wszystkich tak samo</vt:lpstr>
      <vt:lpstr>Unikaj konfliktów, bójek, obgadywania</vt:lpstr>
      <vt:lpstr>Kulturalne zachowanie</vt:lpstr>
      <vt:lpstr>Po prostu bądź sobą</vt:lpstr>
      <vt:lpstr>Dlaczego rodzina ma wpływ na życie człowieka i jego relacje z innymi?</vt:lpstr>
      <vt:lpstr>Cyberprzemoc</vt:lpstr>
      <vt:lpstr>Dziękuję za obejrzenie prezentacji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revision>429</cp:revision>
  <dcterms:created xsi:type="dcterms:W3CDTF">2012-08-15T16:54:36Z</dcterms:created>
  <dcterms:modified xsi:type="dcterms:W3CDTF">2021-04-25T10:14:46Z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0x01010022CF3E50479AB344948C4FD7B51F73E8</vt:lpwstr>
  </property>
</Properties>
</file>